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9" r:id="rId3"/>
    <p:sldId id="266" r:id="rId4"/>
    <p:sldId id="262" r:id="rId5"/>
    <p:sldId id="263" r:id="rId6"/>
    <p:sldId id="264" r:id="rId7"/>
    <p:sldId id="268" r:id="rId8"/>
    <p:sldId id="267" r:id="rId9"/>
    <p:sldId id="265" r:id="rId10"/>
    <p:sldId id="269" r:id="rId11"/>
    <p:sldId id="271" r:id="rId12"/>
    <p:sldId id="272" r:id="rId13"/>
    <p:sldId id="261" r:id="rId14"/>
    <p:sldId id="25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27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4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2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7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5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6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3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4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8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4BACD-F8F9-4D33-A670-EDC6E3D46339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3957852"/>
          </a:xfrm>
        </p:spPr>
        <p:txBody>
          <a:bodyPr>
            <a:no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sz="5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Evaluácia projektov </a:t>
            </a:r>
            <a: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terénnej </a:t>
            </a:r>
            <a:r>
              <a:rPr lang="sk-SK" sz="5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sociálnej </a:t>
            </a:r>
            <a: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práce</a:t>
            </a:r>
            <a:r>
              <a:rPr lang="en-GB" sz="4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GB" sz="4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GB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 p</a:t>
            </a:r>
            <a:r>
              <a:rPr lang="sk-SK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</a:t>
            </a:r>
            <a:r>
              <a:rPr lang="en-GB" sz="360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ogramovom</a:t>
            </a:r>
            <a:r>
              <a:rPr lang="en-GB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GB" sz="360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obdob</a:t>
            </a:r>
            <a:r>
              <a:rPr lang="sk-SK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í 2007-2014</a:t>
            </a:r>
            <a:r>
              <a:rPr lang="en-GB" sz="36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GB" sz="36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GB" sz="4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GB" sz="4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sz="36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endParaRPr lang="sk-SK" sz="3600" spc="-50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sk-SK" sz="24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sk-SK" sz="2400" spc="-50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sk-SK" sz="24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GB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Daniel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Škobla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, IVPR</a:t>
            </a:r>
          </a:p>
          <a:p>
            <a:pPr algn="ctr"/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Jan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Grill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, Manchester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Univer</a:t>
            </a:r>
            <a:r>
              <a:rPr lang="en-GB" sz="2400" spc="-5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s</a:t>
            </a:r>
            <a:r>
              <a:rPr lang="sk-SK" sz="2400" spc="-5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ity</a:t>
            </a:r>
            <a:endParaRPr lang="sk-SK" sz="24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Jakob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Hurrle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, UK Praha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72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8173"/>
          </a:xfrm>
        </p:spPr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Terénny výskum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Náplne činností TSP/ATSP,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Administratíva, ktorú vykonávajú TSP/ATSP, RK, obce,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Umiestnenie  a vybavenie kancelárií 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Deľba práce v rámci tímu,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Zamestnanecké postavenie TSP/ATSP,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Vnímanie výkonu Tsp zo strany obcí,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Vnímanie výkonu zo strany Tsp zo strany klientov,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Profesionálne trajektórie pracovníkov 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Spoločenské uznanie pracovníkov Tsp (zo strany iných inštitúcií, obce, klientov, príbuzných),</a:t>
            </a:r>
          </a:p>
          <a:p>
            <a:endParaRPr lang="sk-SK" dirty="0"/>
          </a:p>
          <a:p>
            <a:endParaRPr lang="sk-SK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979"/>
          </a:xfrm>
        </p:spPr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Výkon Tsp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23582"/>
            <a:ext cx="10058400" cy="65099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800" dirty="0" smtClean="0"/>
              <a:t>Výkon Tsp sa významne líšil: v dôsledku štrukturálnych okolností (napr. ekonomická situácia a veľkosť MRK), postojov vedenia obce, ako aj dispozíciám jednotlivých pracovníkov a dynamike pracovných a osobných vzťahov v rámci tímu.</a:t>
            </a:r>
            <a:endParaRPr lang="sk-SK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TSP/ATSP </a:t>
            </a:r>
            <a:r>
              <a:rPr lang="sk-SK" sz="1800" dirty="0"/>
              <a:t>vo vzťahu ku klientom vykonávali širokú škálu </a:t>
            </a:r>
            <a:r>
              <a:rPr lang="sk-SK" sz="1800" dirty="0" smtClean="0"/>
              <a:t>aktivít oblastiach ako </a:t>
            </a:r>
            <a:r>
              <a:rPr lang="sk-SK" sz="1800" dirty="0"/>
              <a:t>je sociálne zabezpečenie, práca a zamestnanie, škola a spolupráca so školou, zdravie, finančné </a:t>
            </a:r>
            <a:r>
              <a:rPr lang="sk-SK" sz="1800" dirty="0" smtClean="0"/>
              <a:t>poradenstvo</a:t>
            </a:r>
            <a:r>
              <a:rPr lang="sk-SK" sz="1800" dirty="0"/>
              <a:t>,</a:t>
            </a:r>
            <a:endParaRPr lang="sk-SK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Stretli sme sa aj </a:t>
            </a:r>
            <a:r>
              <a:rPr lang="sk-SK" sz="1800" dirty="0"/>
              <a:t>s činnosťami, ktoré by sa dali považovať za </a:t>
            </a:r>
            <a:r>
              <a:rPr lang="sk-SK" sz="1800" dirty="0" smtClean="0"/>
              <a:t>atypické: </a:t>
            </a:r>
            <a:r>
              <a:rPr lang="sk-SK" sz="1800" dirty="0"/>
              <a:t>n</a:t>
            </a:r>
            <a:r>
              <a:rPr lang="sk-SK" sz="1800" dirty="0" smtClean="0"/>
              <a:t>a </a:t>
            </a:r>
            <a:r>
              <a:rPr lang="sk-SK" sz="1800" dirty="0"/>
              <a:t>jednej strane to mohli byť nadštandardne komplikované záležitosti (napríklad rôzne právnické úkony), a na druhej strane z hľadiska terénnej </a:t>
            </a:r>
            <a:r>
              <a:rPr lang="sk-SK" sz="1800" dirty="0" smtClean="0"/>
              <a:t>práce </a:t>
            </a:r>
            <a:r>
              <a:rPr lang="sk-SK" sz="1800" dirty="0"/>
              <a:t>irelevantné </a:t>
            </a:r>
            <a:r>
              <a:rPr lang="sk-SK" sz="1800" dirty="0" smtClean="0"/>
              <a:t>činnosti (úkony komunitného charakteru),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V </a:t>
            </a:r>
            <a:r>
              <a:rPr lang="sk-SK" sz="1800" dirty="0"/>
              <a:t>niektorých obciach starostovia považovali TSP/ATSP za </a:t>
            </a:r>
            <a:r>
              <a:rPr lang="sk-SK" sz="1800" dirty="0" smtClean="0"/>
              <a:t>svojich zamestnancov</a:t>
            </a:r>
            <a:r>
              <a:rPr lang="sk-SK" sz="1800" dirty="0"/>
              <a:t>, a nariaďovali im prácu podľa svojich </a:t>
            </a:r>
            <a:r>
              <a:rPr lang="sk-SK" sz="1800" dirty="0" smtClean="0"/>
              <a:t>predstáv, čo vyplývalo </a:t>
            </a:r>
            <a:r>
              <a:rPr lang="sk-SK" sz="1800" dirty="0"/>
              <a:t>z nejasných predstáv o tom, čo tvorí náplň Tsp. </a:t>
            </a:r>
            <a:r>
              <a:rPr lang="sk-SK" sz="1800" dirty="0" smtClean="0"/>
              <a:t>(Vykonávanie </a:t>
            </a:r>
            <a:r>
              <a:rPr lang="sk-SK" sz="1800" dirty="0"/>
              <a:t>takýchto prác </a:t>
            </a:r>
            <a:r>
              <a:rPr lang="sk-SK" sz="1800" dirty="0" smtClean="0"/>
              <a:t>môže TSP postaviť </a:t>
            </a:r>
            <a:r>
              <a:rPr lang="sk-SK" sz="1800" dirty="0"/>
              <a:t>do polohy „predĺženej ruky“ obce </a:t>
            </a:r>
            <a:r>
              <a:rPr lang="sk-SK" sz="1800" dirty="0" smtClean="0"/>
              <a:t>a</a:t>
            </a:r>
            <a:r>
              <a:rPr lang="sk-SK" sz="1800" dirty="0"/>
              <a:t> postupne negatívne vplývať na dôveru </a:t>
            </a:r>
            <a:r>
              <a:rPr lang="sk-SK" sz="1800" dirty="0" smtClean="0"/>
              <a:t>klientov),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/>
              <a:t>Deľba práce v tímoch však zvyčajne neprebiehala pozdĺž deliacej línie TSP/ATSP. Napriek tomu, že väčšinou TSP mali väčšie a dlhodobejšie skúsenosti ako ATSP, to ako sa práca v tíme delila je podmienené konkrétnou situáciou v obci, dispozíciami, skúsenosťami a odbornými kapacitami jednotlivých </a:t>
            </a:r>
            <a:r>
              <a:rPr lang="sk-SK" sz="1800" dirty="0" smtClean="0"/>
              <a:t>pracovníkov</a:t>
            </a:r>
            <a:r>
              <a:rPr lang="sk-SK" sz="1800" dirty="0"/>
              <a:t>,</a:t>
            </a:r>
            <a:endParaRPr lang="sk-SK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Záver: Výkon Tsp ovplyvňuje jednej </a:t>
            </a:r>
            <a:r>
              <a:rPr lang="sk-SK" sz="1800" dirty="0"/>
              <a:t>strane </a:t>
            </a:r>
            <a:r>
              <a:rPr lang="sk-SK" sz="1800" dirty="0" smtClean="0"/>
              <a:t>podmienky</a:t>
            </a:r>
            <a:r>
              <a:rPr lang="sk-SK" sz="1800" dirty="0"/>
              <a:t> </a:t>
            </a:r>
            <a:r>
              <a:rPr lang="sk-SK" sz="1800" dirty="0" err="1"/>
              <a:t>inštitucionalizácie</a:t>
            </a:r>
            <a:r>
              <a:rPr lang="sk-SK" sz="1800" dirty="0"/>
              <a:t> </a:t>
            </a:r>
            <a:r>
              <a:rPr lang="sk-SK" sz="1800" dirty="0" smtClean="0"/>
              <a:t>Tsp (Štandardy </a:t>
            </a:r>
            <a:r>
              <a:rPr lang="sk-SK" sz="1800" dirty="0"/>
              <a:t>a </a:t>
            </a:r>
            <a:r>
              <a:rPr lang="sk-SK" sz="1800" i="1" dirty="0"/>
              <a:t>Príručka pre obce</a:t>
            </a:r>
            <a:r>
              <a:rPr lang="sk-SK" sz="1800" dirty="0"/>
              <a:t>, </a:t>
            </a:r>
            <a:r>
              <a:rPr lang="sk-SK" sz="1800" dirty="0" smtClean="0"/>
              <a:t>a supervízia), </a:t>
            </a:r>
            <a:r>
              <a:rPr lang="sk-SK" sz="1800" dirty="0"/>
              <a:t>a na druhej strane z mocenských hierarchií v obci (vzťah starostu voči Tsp </a:t>
            </a:r>
            <a:r>
              <a:rPr lang="sk-SK" sz="1800" dirty="0" smtClean="0"/>
              <a:t>tímu). Napriek tomu, terénny </a:t>
            </a:r>
            <a:r>
              <a:rPr lang="sk-SK" sz="1800" dirty="0"/>
              <a:t>sociálni pracovníci majú relatívne vysoký stupeň autonómie aby vytvorili efektívny </a:t>
            </a:r>
            <a:r>
              <a:rPr lang="sk-SK" sz="1800" dirty="0" smtClean="0"/>
              <a:t>pracovný, v </a:t>
            </a:r>
            <a:r>
              <a:rPr lang="sk-SK" sz="1800" dirty="0"/>
              <a:t>ktorom by sa všetci členovia cítili rovnako ocenení a uznaní.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595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Niektoré problémy výkonu Tsp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Materiálne vybavenie: Umiestnenie a vybavenie kancelárií - Túto </a:t>
            </a:r>
            <a:r>
              <a:rPr lang="sk-SK" dirty="0"/>
              <a:t>otázku nediferencuje to, či sa jedná o DOP alebo NP alebo či sa jedná o menšiu obec alebo väčšie </a:t>
            </a:r>
            <a:r>
              <a:rPr lang="sk-SK" dirty="0" smtClean="0"/>
              <a:t>mesto)</a:t>
            </a:r>
            <a:r>
              <a:rPr lang="en-GB" dirty="0" smtClean="0"/>
              <a:t>; </a:t>
            </a:r>
            <a:r>
              <a:rPr lang="sk-SK" dirty="0" smtClean="0"/>
              <a:t>Nedostatočné prostriedky na cestovné a  telefóny</a:t>
            </a:r>
            <a:r>
              <a:rPr lang="en-GB" dirty="0" smtClean="0"/>
              <a:t>; </a:t>
            </a:r>
            <a:r>
              <a:rPr lang="sk-SK" dirty="0"/>
              <a:t>n</a:t>
            </a:r>
            <a:r>
              <a:rPr lang="sk-SK" dirty="0" smtClean="0"/>
              <a:t>edostatočná bezpečnosť pri práci (napr. očkovanie, pracovné odevy atď.),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Duálny charakter zamestnávateľa (obec a agentúra), sa prejaviť aj nedodatočným sociálnym zamestnaneckými istotami,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Nedostatok supervízie a školení (napriek tomu, že NP urobil významný krok v pred pozíciou RK</a:t>
            </a:r>
            <a:r>
              <a:rPr lang="sk-SK" dirty="0" smtClean="0"/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Nedostatok času na prevenciu a systematickejšiu prácu s klientom („Iba hasíme požiar“ verzus proaktívny prístup ku klientovi),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Neistoty, ktoré sa spájajú s projektovým cyklom, neplynulé prechody medzi,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Pociťovaný nedostatok </a:t>
            </a:r>
            <a:r>
              <a:rPr lang="sk-SK" dirty="0"/>
              <a:t>spoločenského uznania (od klientov, obce a iných inštitúcii</a:t>
            </a:r>
            <a:r>
              <a:rPr lang="sk-SK" dirty="0" smtClean="0"/>
              <a:t>), ktorý ovplyvňuje spokojnosť zamestnancov a tým pádom kvalitu výkonu práce.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567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128" y="1737360"/>
            <a:ext cx="10078870" cy="54686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Tsp </a:t>
            </a:r>
            <a:r>
              <a:rPr lang="sk-SK" sz="3000" dirty="0"/>
              <a:t>projekty </a:t>
            </a:r>
            <a:r>
              <a:rPr lang="sk-SK" sz="3000" dirty="0" smtClean="0"/>
              <a:t>boli </a:t>
            </a:r>
            <a:r>
              <a:rPr lang="sk-SK" sz="3000" dirty="0"/>
              <a:t>cielené do lokalít, kde </a:t>
            </a:r>
            <a:r>
              <a:rPr lang="sk-SK" sz="3000" dirty="0" smtClean="0"/>
              <a:t>cieľové skupiny majú </a:t>
            </a:r>
            <a:r>
              <a:rPr lang="sk-SK" sz="3000" dirty="0"/>
              <a:t>horšie životné </a:t>
            </a:r>
            <a:r>
              <a:rPr lang="sk-SK" sz="3000" dirty="0" smtClean="0"/>
              <a:t>podmienky, a kde je takáto pomoc najpotrebnejšia,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Na druhej strane, existujú regióny a lokality, ktorých obyvatelia </a:t>
            </a:r>
            <a:r>
              <a:rPr lang="sk-SK" sz="3000" dirty="0"/>
              <a:t>majú problémy, ktoré by mohli byť riešené prostredníctvom terénnej sociálnej práce, </a:t>
            </a:r>
            <a:r>
              <a:rPr lang="sk-SK" sz="3000" dirty="0" smtClean="0"/>
              <a:t>ale</a:t>
            </a:r>
            <a:r>
              <a:rPr lang="sk-SK" sz="3000" dirty="0"/>
              <a:t> kde projekty Tsp </a:t>
            </a:r>
            <a:r>
              <a:rPr lang="sk-SK" sz="3000" dirty="0" smtClean="0"/>
              <a:t>neprebiehali,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Preto by bolo </a:t>
            </a:r>
            <a:r>
              <a:rPr lang="sk-SK" sz="3000" dirty="0"/>
              <a:t>potrebné zabezpečiť cielenie projektov Tsp práve do týchto </a:t>
            </a:r>
            <a:r>
              <a:rPr lang="sk-SK" sz="3000" dirty="0" smtClean="0"/>
              <a:t>lokalít - Tsp </a:t>
            </a:r>
            <a:r>
              <a:rPr lang="sk-SK" sz="3000" dirty="0"/>
              <a:t>by mohla byť priamo v týchto regiónoch propagovaná informačnými seminármi s pozvánkami pre starostov, a návštevou </a:t>
            </a:r>
            <a:r>
              <a:rPr lang="sk-SK" sz="3000" dirty="0" smtClean="0"/>
              <a:t>obcí,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V </a:t>
            </a:r>
            <a:r>
              <a:rPr lang="sk-SK" sz="3000" dirty="0"/>
              <a:t>tých obciach a mestách, kde Tsp prebiehala, je nanajvýš dôležité, zabezpečiť kontinuitu projektov - v opačnom prípade existuje riziko, že sa vytratí to, čo sa v obciach podarilo vybudovať. 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30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30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3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0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5594"/>
          </a:xfrm>
        </p:spPr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5158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NP výrazne znižuje administratívnu náročnosť a zabezpečuje metodologickú koordináciu a supervíziu (v porovnaní s DOP),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Je potrebné zvážiť ďalšie nároky</a:t>
            </a:r>
            <a:r>
              <a:rPr lang="sk-SK" dirty="0"/>
              <a:t> na spolufinancovanie zo strany </a:t>
            </a:r>
            <a:r>
              <a:rPr lang="sk-SK" dirty="0" smtClean="0"/>
              <a:t>obcí – obmedzené </a:t>
            </a:r>
            <a:r>
              <a:rPr lang="sk-SK" dirty="0"/>
              <a:t>rozpočty menších vidieckych </a:t>
            </a:r>
            <a:r>
              <a:rPr lang="sk-SK" dirty="0" smtClean="0"/>
              <a:t>obcí</a:t>
            </a:r>
            <a:r>
              <a:rPr lang="sk-SK" dirty="0"/>
              <a:t>, kde je v dôsledku pretrvávajúcej </a:t>
            </a:r>
            <a:r>
              <a:rPr lang="sk-SK" dirty="0" smtClean="0"/>
              <a:t>chudoby obyvateľstva </a:t>
            </a:r>
            <a:r>
              <a:rPr lang="sk-SK" dirty="0"/>
              <a:t>veľká potrebnosť sociálnej práce, môžu byť </a:t>
            </a:r>
            <a:r>
              <a:rPr lang="sk-SK" dirty="0" smtClean="0"/>
              <a:t>bariérou pre implementáciu Tsp,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Je potrebné dôsledne požadovať zo strany obcí materiálnu podporu podľa uzavretých zmlúv (vybavenie kancelárii, dodržiavanie štandardov a zákonníku práce, atď.),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Je </a:t>
            </a:r>
            <a:r>
              <a:rPr lang="sk-SK" dirty="0" smtClean="0"/>
              <a:t>potrebné </a:t>
            </a:r>
            <a:r>
              <a:rPr lang="sk-SK" dirty="0"/>
              <a:t>pokračovať v profesionalizácii programu Tsp v zmysle </a:t>
            </a:r>
            <a:r>
              <a:rPr lang="sk-SK" dirty="0" smtClean="0"/>
              <a:t>vypracovania nových podrobných </a:t>
            </a:r>
            <a:r>
              <a:rPr lang="sk-SK" dirty="0"/>
              <a:t>a komplexných štandardov výkonu práce, zabezpečenia </a:t>
            </a:r>
            <a:r>
              <a:rPr lang="sk-SK" dirty="0" smtClean="0"/>
              <a:t>štandardných </a:t>
            </a:r>
            <a:r>
              <a:rPr lang="sk-SK" dirty="0"/>
              <a:t>pracovných a sociálnych </a:t>
            </a:r>
            <a:r>
              <a:rPr lang="sk-SK" dirty="0" smtClean="0"/>
              <a:t>podmienok, </a:t>
            </a:r>
            <a:r>
              <a:rPr lang="sk-SK" dirty="0"/>
              <a:t>a zabezpečenia podporných aktivít (školení a supervízie</a:t>
            </a:r>
            <a:r>
              <a:rPr lang="sk-SK" dirty="0" smtClean="0"/>
              <a:t>) pre pracovníkov,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Je potrebné pôsobiť na spoločenské uznanie pracovníkov Tsp, v tomto môžu urobiť veľa obce, ale na celospoločenskej úrovni aj agentúra (mediálne pokrytie, pozitívny obraz, komunikácia s inými inštitúciami, atď.),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V budúcnosti bude nevyhnutné silnejšie koordinovať výkon Tsp </a:t>
            </a:r>
            <a:r>
              <a:rPr lang="sk-SK" dirty="0"/>
              <a:t>tak horizontálne (medzi jednotlivými </a:t>
            </a:r>
            <a:r>
              <a:rPr lang="sk-SK" dirty="0" smtClean="0"/>
              <a:t>typmi </a:t>
            </a:r>
            <a:r>
              <a:rPr lang="sk-SK" dirty="0"/>
              <a:t>Tsp programov), ako aj </a:t>
            </a:r>
            <a:r>
              <a:rPr lang="sk-SK" dirty="0" smtClean="0"/>
              <a:t>vertikálne (v rámci NP - supervízia).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0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3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258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N</a:t>
            </a:r>
            <a:r>
              <a:rPr lang="sk-SK" sz="2800" dirty="0" smtClean="0"/>
              <a:t>apriek </a:t>
            </a:r>
            <a:r>
              <a:rPr lang="sk-SK" sz="2800" dirty="0"/>
              <a:t>niektorým administratívnym a inštitucionálnym nedostatkom </a:t>
            </a:r>
            <a:r>
              <a:rPr lang="sk-SK" sz="2800" dirty="0" smtClean="0"/>
              <a:t>a problémom </a:t>
            </a:r>
            <a:r>
              <a:rPr lang="sk-SK" sz="2800" dirty="0"/>
              <a:t>pri samotnom výkone Tsp v praxi, patrili projekty Tsp v programovom období 2007-2013 k jedným z najzmysluplnejších </a:t>
            </a:r>
            <a:r>
              <a:rPr lang="sk-SK" sz="2800" dirty="0" smtClean="0"/>
              <a:t>aktivít </a:t>
            </a:r>
            <a:r>
              <a:rPr lang="sk-SK" sz="2800" dirty="0"/>
              <a:t>financovaných z fondov </a:t>
            </a:r>
            <a:r>
              <a:rPr lang="sk-SK" sz="2800" dirty="0" smtClean="0"/>
              <a:t>EÚ</a:t>
            </a:r>
            <a:r>
              <a:rPr lang="en-GB" sz="2800" dirty="0" smtClean="0"/>
              <a:t> v </a:t>
            </a:r>
            <a:r>
              <a:rPr lang="en-GB" sz="2800" dirty="0" err="1" smtClean="0"/>
              <a:t>oblasti</a:t>
            </a:r>
            <a:r>
              <a:rPr lang="en-GB" sz="2800" dirty="0" smtClean="0"/>
              <a:t> </a:t>
            </a:r>
            <a:r>
              <a:rPr lang="en-GB" sz="2800" dirty="0" err="1" smtClean="0"/>
              <a:t>soci</a:t>
            </a:r>
            <a:r>
              <a:rPr lang="sk-SK" sz="2800" dirty="0" err="1" smtClean="0"/>
              <a:t>álnej</a:t>
            </a:r>
            <a:r>
              <a:rPr lang="sk-SK" sz="2800" dirty="0" smtClean="0"/>
              <a:t> inklúzie vylúčených skupín obyvateľstva,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 smtClean="0"/>
              <a:t>Cielenie projektov Tsp bolo správne a Tsp </a:t>
            </a:r>
            <a:r>
              <a:rPr lang="sk-SK" sz="2800" dirty="0"/>
              <a:t>mali priamy dopad na riešenie mnohých životných situácií a problémov </a:t>
            </a:r>
            <a:r>
              <a:rPr lang="sk-SK" sz="2800" dirty="0" smtClean="0"/>
              <a:t>sociálne vylúčených na </a:t>
            </a:r>
            <a:r>
              <a:rPr lang="sk-SK" sz="2800" dirty="0"/>
              <a:t>lokálnej </a:t>
            </a:r>
            <a:r>
              <a:rPr lang="sk-SK" sz="2800" dirty="0" smtClean="0"/>
              <a:t>úrovni,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 smtClean="0"/>
              <a:t>Tsp projekty úspešne prepájali </a:t>
            </a:r>
            <a:r>
              <a:rPr lang="sk-SK" sz="2800" dirty="0"/>
              <a:t>makro-úroveň </a:t>
            </a:r>
            <a:r>
              <a:rPr lang="sk-SK" sz="2800" dirty="0" smtClean="0"/>
              <a:t>(štrukturálne fondy) </a:t>
            </a:r>
            <a:r>
              <a:rPr lang="sk-SK" sz="2800" dirty="0"/>
              <a:t>a </a:t>
            </a:r>
            <a:r>
              <a:rPr lang="sk-SK" sz="2800" dirty="0" err="1"/>
              <a:t>mikro</a:t>
            </a:r>
            <a:r>
              <a:rPr lang="sk-SK" sz="2800" dirty="0"/>
              <a:t>-úroveň </a:t>
            </a:r>
            <a:r>
              <a:rPr lang="sk-SK" sz="2800" dirty="0" smtClean="0"/>
              <a:t>(podmienky života vo vylúčených lokalitách), </a:t>
            </a:r>
            <a:r>
              <a:rPr lang="sk-SK" sz="2800" dirty="0"/>
              <a:t>prostredníctvom sociálnych služieb </a:t>
            </a:r>
            <a:r>
              <a:rPr lang="sk-SK" sz="2800" dirty="0" smtClean="0"/>
              <a:t>pre najzraniteľnejšie </a:t>
            </a:r>
            <a:r>
              <a:rPr lang="sk-SK" sz="2800" dirty="0"/>
              <a:t>skupiny </a:t>
            </a:r>
            <a:r>
              <a:rPr lang="sk-SK" sz="2800" dirty="0" smtClean="0"/>
              <a:t>obyvateľstva.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0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Evaluácia </a:t>
            </a:r>
            <a:r>
              <a:rPr lang="sk-SK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Tsp: zadanie a metodológia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IA MPSVR SR zadala v októbri 2014 tímu výskumníkov uskutočniť evaluáciu dopadu terénnej sociálnej práce (Tsp), ktorá mala za cieľ zhodnotiť výkon Tsp v programovom období 2007-2014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Evaluácia kombinovala tri typy metodológie: výskum podkladových zdrojov a materiálov (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desk-research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štatistickú analýzu a terénny výskum (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k-SK" sz="2400" dirty="0" smtClean="0"/>
              <a:t>Súčasťou evaluácie </a:t>
            </a:r>
            <a:r>
              <a:rPr lang="sk-SK" sz="2400" dirty="0"/>
              <a:t>bola aj príprava, distribúcia a analýza dvoch typov dotazníkov – jeden pre TSP/ATSP a jeden pre RK</a:t>
            </a:r>
            <a:r>
              <a:rPr lang="sk-SK" sz="2400" dirty="0" smtClean="0"/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k-SK" sz="2400" dirty="0" smtClean="0"/>
              <a:t>Do výskumu bolo zahrnutých </a:t>
            </a:r>
            <a:r>
              <a:rPr lang="sk-SK" sz="2400" dirty="0"/>
              <a:t>22 </a:t>
            </a:r>
            <a:r>
              <a:rPr lang="sk-SK" sz="2400" dirty="0" smtClean="0"/>
              <a:t>obcí/miest, kde bola uplatnená metóda etnografického pozorovania a rozhovorov s</a:t>
            </a:r>
            <a:r>
              <a:rPr lang="sk-SK" sz="2400" dirty="0"/>
              <a:t> </a:t>
            </a:r>
            <a:r>
              <a:rPr lang="sk-SK" sz="2400" dirty="0" smtClean="0"/>
              <a:t>rôznymi aktérmi (obec, TSP, klienti, približne 250 rozhovorov).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15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programov Tsp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sk-SK" sz="2800" dirty="0"/>
              <a:t>P</a:t>
            </a:r>
            <a:r>
              <a:rPr lang="sk-SK" sz="2800" dirty="0" smtClean="0"/>
              <a:t>rogramy </a:t>
            </a:r>
            <a:r>
              <a:rPr lang="sk-SK" sz="2800" dirty="0"/>
              <a:t>sociálnych terénnych pracovníkov (2002 – 2004</a:t>
            </a:r>
            <a:r>
              <a:rPr lang="sk-SK" sz="2800" dirty="0" smtClean="0"/>
              <a:t>),</a:t>
            </a:r>
            <a:endParaRPr lang="en-GB" sz="2800" dirty="0"/>
          </a:p>
          <a:p>
            <a:pPr marL="457200" lvl="2" indent="-45720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sk-SK" sz="2800" dirty="0"/>
              <a:t>Programy sociálnych terénnych pracovníkov pod MPSVR SR (2004 – 2006</a:t>
            </a:r>
            <a:r>
              <a:rPr lang="sk-SK" sz="2800" dirty="0" smtClean="0"/>
              <a:t>),</a:t>
            </a:r>
            <a:endParaRPr lang="en-GB" sz="2800" dirty="0"/>
          </a:p>
          <a:p>
            <a:pPr marL="457200" lvl="2" indent="-45720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sk-SK" sz="2800" dirty="0"/>
              <a:t>Podpora rozvoja komunitnej sociálnej práce v obciach KSP (2006 – </a:t>
            </a:r>
            <a:r>
              <a:rPr lang="sk-SK" sz="2800" dirty="0" smtClean="0"/>
              <a:t>2007),</a:t>
            </a:r>
            <a:endParaRPr lang="en-GB" sz="28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sk-SK" sz="2800" dirty="0"/>
              <a:t>Dopytovo orientované </a:t>
            </a:r>
            <a:r>
              <a:rPr lang="sk-SK" sz="2800" dirty="0" smtClean="0"/>
              <a:t>projekty Tsp </a:t>
            </a:r>
            <a:r>
              <a:rPr lang="sk-SK" sz="2800" dirty="0"/>
              <a:t>(2007 – 2015</a:t>
            </a:r>
            <a:r>
              <a:rPr lang="sk-SK" sz="2800" dirty="0" smtClean="0"/>
              <a:t>),</a:t>
            </a:r>
            <a:endParaRPr lang="en-GB" sz="28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sk-SK" sz="2800" dirty="0"/>
              <a:t>Národný projekt Terénna sociálna práca v obciach (2011- 2015</a:t>
            </a:r>
            <a:r>
              <a:rPr lang="sk-SK" sz="2800" dirty="0" smtClean="0"/>
              <a:t>).</a:t>
            </a:r>
            <a:endParaRPr lang="en-GB" sz="2800" dirty="0"/>
          </a:p>
          <a:p>
            <a:pPr>
              <a:buFont typeface="Courier New" panose="02070309020205020404" pitchFamily="49" charset="0"/>
              <a:buChar char="o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39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2169993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Obce/mestá zahrnuté do Atlasu rómskych komunít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b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(tie,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realizované projekty Tsp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vyznačené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červenou farbou)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460311"/>
            <a:ext cx="10058400" cy="53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Obce/mestá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zahrnuté do Atlasu rómskych komunít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2014,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podiel rómskej populácie je vyšší ako 20 %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(tie, kde boli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realizované projekty Tsp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vyznačené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červenou farbou)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555844"/>
            <a:ext cx="10058400" cy="53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4244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Obce, ktoré sú v Atlase rómskych komunít, a kde aspoň </a:t>
            </a: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rómskej populácie žije v segregovaných </a:t>
            </a: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osídleniach </a:t>
            </a:r>
            <a:b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(tie, kde boli realizované projekty Tsp sú červenou farbou)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263"/>
            <a:ext cx="10058400" cy="50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Prerozdelenie zazmluvnených </a:t>
            </a:r>
            <a:r>
              <a:rPr lang="sk-SK" sz="4000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prostriedkov </a:t>
            </a:r>
            <a:r>
              <a:rPr lang="sk-SK" sz="4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opytovo-orientované 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(2007-2015)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383108"/>
              </p:ext>
            </p:extLst>
          </p:nvPr>
        </p:nvGraphicFramePr>
        <p:xfrm>
          <a:off x="3193577" y="1737359"/>
          <a:ext cx="5677470" cy="464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490"/>
                <a:gridCol w="1892490"/>
                <a:gridCol w="1892490"/>
              </a:tblGrid>
              <a:tr h="13611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Kraje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Prostriedky podľa krajov</a:t>
                      </a:r>
                      <a:endParaRPr lang="en-GB" sz="2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(€)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Podiel kraja na celkových prostriedkoch (%)</a:t>
                      </a:r>
                      <a:endParaRPr lang="en-GB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Banskobystrický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5 768 730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22,0 %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Bratislavský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0,0 %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Košický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5 581 540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21,2 %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Nitriansky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1 585 328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6,0 %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Prešovský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11 858 069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45,1 %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Trenčiansky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214 329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0,8 %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Trnavský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818 145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3,1 %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Žilinský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457 610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1,7 %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65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Celkom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26 283750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100,0%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03" y="122830"/>
            <a:ext cx="10058400" cy="1992573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Prerozdelenie 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zazmluvnených prostriedkov 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NP TSP v obciach (2011 -2015)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556294"/>
              </p:ext>
            </p:extLst>
          </p:nvPr>
        </p:nvGraphicFramePr>
        <p:xfrm>
          <a:off x="3084393" y="1737358"/>
          <a:ext cx="5841243" cy="4692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081"/>
                <a:gridCol w="1947081"/>
                <a:gridCol w="1947081"/>
              </a:tblGrid>
              <a:tr h="12619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Kraj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Prostriedky podľa krajov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(€)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Podiel kraja na celkových prostriedkoch (%)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Banskobystrický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5 147 273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21,5 %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Bratislavský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0,0 %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Košický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6 243 390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26,1 %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Nitriansky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1 164 935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4,9 %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Prešovský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10 469 249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43,8 %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Trenčiansky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296 483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1,2 %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Trnavský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178 239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0,8 %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Žilinský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391 416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1,6 %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Celkom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23 890 986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100,0 %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3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zo štatistickej analýzy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Zatiaľ </a:t>
            </a:r>
            <a:r>
              <a:rPr lang="sk-SK" dirty="0"/>
              <a:t>čo projekty boli relatívne úspešné v tom, že boli zacielené do obcí s najzraniteľnejšími komunitami, existujú významné rozdiely medzi </a:t>
            </a:r>
            <a:r>
              <a:rPr lang="sk-SK" dirty="0" smtClean="0"/>
              <a:t>regiónmi, </a:t>
            </a: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Zdá </a:t>
            </a:r>
            <a:r>
              <a:rPr lang="sk-SK" dirty="0"/>
              <a:t>sa, že silné zastúpenie Prešovského kraja v projektoch Tsp, môže byť čiastočne spôsobené históriou programu, ktorý sa postupne rozvíjal z pilotného projektu realizovaného na východnom Slovenskom. </a:t>
            </a:r>
            <a:r>
              <a:rPr lang="sk-SK" dirty="0" smtClean="0"/>
              <a:t>(Mohla </a:t>
            </a:r>
            <a:r>
              <a:rPr lang="sk-SK" dirty="0"/>
              <a:t>sa tu prejaviť určitá závislosť na východiskovej situácii (</a:t>
            </a:r>
            <a:r>
              <a:rPr lang="sk-SK" i="1" dirty="0" err="1"/>
              <a:t>path-dependency</a:t>
            </a:r>
            <a:r>
              <a:rPr lang="sk-SK" dirty="0" smtClean="0"/>
              <a:t>), pretože niektoré výzvy, boli určené pre obce, kde už projekty prebiehali),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Je </a:t>
            </a:r>
            <a:r>
              <a:rPr lang="sk-SK" dirty="0"/>
              <a:t>pravdepodobné, že faktory, ktoré ovplyvňovali zapojenie obcí </a:t>
            </a:r>
            <a:r>
              <a:rPr lang="sk-SK" dirty="0" smtClean="0"/>
              <a:t>boli aj </a:t>
            </a:r>
            <a:r>
              <a:rPr lang="sk-SK" dirty="0"/>
              <a:t>faktory, ako je povedomie o Tsp medzi starostami z rovnakého regiónu, kapacity (personálne a finančné) obcí alebo hlbšie znalosti určitých regiónov zo strany bratislavského </a:t>
            </a:r>
            <a:r>
              <a:rPr lang="sk-SK" dirty="0" smtClean="0"/>
              <a:t>centra,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Kým </a:t>
            </a:r>
            <a:r>
              <a:rPr lang="sk-SK" dirty="0"/>
              <a:t>nerovnomerné rozdelenie možno z jednej strany považovať za problematický dopad programu, z druhej strany </a:t>
            </a:r>
            <a:r>
              <a:rPr lang="sk-SK" dirty="0" smtClean="0"/>
              <a:t>to môže </a:t>
            </a:r>
            <a:r>
              <a:rPr lang="sk-SK" dirty="0"/>
              <a:t>byť vnímané ako pozitívum v tom, že sa koncentrácia projektov do určitých regiónov podporila kontinuita Tsp a udržateľnosť </a:t>
            </a:r>
            <a:r>
              <a:rPr lang="sk-SK" dirty="0" smtClean="0"/>
              <a:t>projektov,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R</a:t>
            </a:r>
            <a:r>
              <a:rPr lang="sk-SK" dirty="0" smtClean="0"/>
              <a:t>egióny</a:t>
            </a:r>
            <a:r>
              <a:rPr lang="sk-SK" dirty="0"/>
              <a:t>, ktoré sme identifikovali, a ktoré neboli dostatočne pokryté Tsp v minulom období, by mohli byť považované za cieľové, a mali by do nich smerovať ďalšie intervencie Tsp.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</TotalTime>
  <Words>598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Evaluácia projektov  terénnej sociálnej práce v programovom období 2007-2014  </vt:lpstr>
      <vt:lpstr>Evaluácia Tsp: zadanie a metodológia</vt:lpstr>
      <vt:lpstr>Vývoj programov Tsp</vt:lpstr>
      <vt:lpstr>Obce/mestá zahrnuté do Atlasu rómskych komunít 2014 (tie, kde boli realizované projekty Tsp sú vyznačené červenou farbou)  </vt:lpstr>
      <vt:lpstr> Obce/mestá zahrnuté do Atlasu rómskych komunít 2014, kde podiel rómskej populácie je vyšší ako 20 %  (tie, kde boli realizované projekty Tsp sú vyznačené červenou farbou) </vt:lpstr>
      <vt:lpstr>Obce, ktoré sú v Atlase rómskych komunít, a kde aspoň 30 % rómskej populácie žije v segregovaných osídleniach  (tie, kde boli realizované projekty Tsp sú červenou farbou) </vt:lpstr>
      <vt:lpstr>Prerozdelenie zazmluvnených prostriedkov v rámci dopytovo-orientované projekty (2007-2015)</vt:lpstr>
      <vt:lpstr>Prerozdelenie zazmluvnených prostriedkov v rámci NP TSP v obciach (2011 -2015) </vt:lpstr>
      <vt:lpstr>Závery zo štatistickej analýzy</vt:lpstr>
      <vt:lpstr>Terénny výskum</vt:lpstr>
      <vt:lpstr>Výkon Tsp</vt:lpstr>
      <vt:lpstr>Niektoré problémy výkonu Tsp</vt:lpstr>
      <vt:lpstr>Závery 1</vt:lpstr>
      <vt:lpstr>Závery 2</vt:lpstr>
      <vt:lpstr>Závery 3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45</cp:revision>
  <dcterms:created xsi:type="dcterms:W3CDTF">2015-06-18T13:01:17Z</dcterms:created>
  <dcterms:modified xsi:type="dcterms:W3CDTF">2015-06-28T19:19:38Z</dcterms:modified>
</cp:coreProperties>
</file>