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1" r:id="rId1"/>
  </p:sldMasterIdLst>
  <p:notesMasterIdLst>
    <p:notesMasterId r:id="rId13"/>
  </p:notesMasterIdLst>
  <p:sldIdLst>
    <p:sldId id="261" r:id="rId2"/>
    <p:sldId id="263" r:id="rId3"/>
    <p:sldId id="264" r:id="rId4"/>
    <p:sldId id="262" r:id="rId5"/>
    <p:sldId id="271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784975" cy="9906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6600"/>
    <a:srgbClr val="F48E1E"/>
    <a:srgbClr val="00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redný štýl 4 - zvýrazneni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7842" autoAdjust="0"/>
  </p:normalViewPr>
  <p:slideViewPr>
    <p:cSldViewPr>
      <p:cViewPr varScale="1">
        <p:scale>
          <a:sx n="92" d="100"/>
          <a:sy n="92" d="100"/>
        </p:scale>
        <p:origin x="94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_rok_programu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Zamestnanosť</c:v>
                </c:pt>
              </c:strCache>
            </c:strRef>
          </c:tx>
          <c:invertIfNegative val="0"/>
          <c:cat>
            <c:numRef>
              <c:f>Hárok1!$A$2</c:f>
              <c:numCache>
                <c:formatCode>General</c:formatCode>
                <c:ptCount val="1"/>
              </c:numCache>
            </c:numRef>
          </c:cat>
          <c:val>
            <c:numRef>
              <c:f>Hárok1!$B$2</c:f>
              <c:numCache>
                <c:formatCode>General</c:formatCode>
                <c:ptCount val="1"/>
                <c:pt idx="0">
                  <c:v>863</c:v>
                </c:pt>
              </c:numCache>
            </c:numRef>
          </c:val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Bývanie</c:v>
                </c:pt>
              </c:strCache>
            </c:strRef>
          </c:tx>
          <c:invertIfNegative val="0"/>
          <c:cat>
            <c:numRef>
              <c:f>Hárok1!$A$2</c:f>
              <c:numCache>
                <c:formatCode>General</c:formatCode>
                <c:ptCount val="1"/>
              </c:numCache>
            </c:numRef>
          </c:cat>
          <c:val>
            <c:numRef>
              <c:f>Hárok1!$C$2</c:f>
              <c:numCache>
                <c:formatCode>General</c:formatCode>
                <c:ptCount val="1"/>
                <c:pt idx="0">
                  <c:v>710</c:v>
                </c:pt>
              </c:numCache>
            </c:numRef>
          </c:val>
        </c:ser>
        <c:ser>
          <c:idx val="2"/>
          <c:order val="2"/>
          <c:tx>
            <c:strRef>
              <c:f>Hárok1!$D$1</c:f>
              <c:strCache>
                <c:ptCount val="1"/>
                <c:pt idx="0">
                  <c:v>Zdravie</c:v>
                </c:pt>
              </c:strCache>
            </c:strRef>
          </c:tx>
          <c:invertIfNegative val="0"/>
          <c:cat>
            <c:numRef>
              <c:f>Hárok1!$A$2</c:f>
              <c:numCache>
                <c:formatCode>General</c:formatCode>
                <c:ptCount val="1"/>
              </c:numCache>
            </c:numRef>
          </c:cat>
          <c:val>
            <c:numRef>
              <c:f>Hárok1!$D$2</c:f>
              <c:numCache>
                <c:formatCode>General</c:formatCode>
                <c:ptCount val="1"/>
                <c:pt idx="0">
                  <c:v>699</c:v>
                </c:pt>
              </c:numCache>
            </c:numRef>
          </c:val>
        </c:ser>
        <c:ser>
          <c:idx val="3"/>
          <c:order val="3"/>
          <c:tx>
            <c:strRef>
              <c:f>Hárok1!$E$1</c:f>
              <c:strCache>
                <c:ptCount val="1"/>
                <c:pt idx="0">
                  <c:v>Sociálno-patologické javy</c:v>
                </c:pt>
              </c:strCache>
            </c:strRef>
          </c:tx>
          <c:invertIfNegative val="0"/>
          <c:cat>
            <c:numRef>
              <c:f>Hárok1!$A$2</c:f>
              <c:numCache>
                <c:formatCode>General</c:formatCode>
                <c:ptCount val="1"/>
              </c:numCache>
            </c:numRef>
          </c:cat>
          <c:val>
            <c:numRef>
              <c:f>Hárok1!$E$2</c:f>
              <c:numCache>
                <c:formatCode>General</c:formatCode>
                <c:ptCount val="1"/>
                <c:pt idx="0">
                  <c:v>712</c:v>
                </c:pt>
              </c:numCache>
            </c:numRef>
          </c:val>
        </c:ser>
        <c:ser>
          <c:idx val="4"/>
          <c:order val="4"/>
          <c:tx>
            <c:strRef>
              <c:f>Hárok1!$F$1</c:f>
              <c:strCache>
                <c:ptCount val="1"/>
                <c:pt idx="0">
                  <c:v>Financie a hospodárenie</c:v>
                </c:pt>
              </c:strCache>
            </c:strRef>
          </c:tx>
          <c:invertIfNegative val="0"/>
          <c:cat>
            <c:numRef>
              <c:f>Hárok1!$A$2</c:f>
              <c:numCache>
                <c:formatCode>General</c:formatCode>
                <c:ptCount val="1"/>
              </c:numCache>
            </c:numRef>
          </c:cat>
          <c:val>
            <c:numRef>
              <c:f>Hárok1!$F$2</c:f>
              <c:numCache>
                <c:formatCode>General</c:formatCode>
                <c:ptCount val="1"/>
                <c:pt idx="0">
                  <c:v>889</c:v>
                </c:pt>
              </c:numCache>
            </c:numRef>
          </c:val>
        </c:ser>
        <c:ser>
          <c:idx val="5"/>
          <c:order val="5"/>
          <c:tx>
            <c:strRef>
              <c:f>Hárok1!$G$1</c:f>
              <c:strCache>
                <c:ptCount val="1"/>
                <c:pt idx="0">
                  <c:v>Vzdelávanie a spolupráca so školou</c:v>
                </c:pt>
              </c:strCache>
            </c:strRef>
          </c:tx>
          <c:invertIfNegative val="0"/>
          <c:cat>
            <c:numRef>
              <c:f>Hárok1!$A$2</c:f>
              <c:numCache>
                <c:formatCode>General</c:formatCode>
                <c:ptCount val="1"/>
              </c:numCache>
            </c:numRef>
          </c:cat>
          <c:val>
            <c:numRef>
              <c:f>Hárok1!$G$2</c:f>
              <c:numCache>
                <c:formatCode>General</c:formatCode>
                <c:ptCount val="1"/>
                <c:pt idx="0">
                  <c:v>314</c:v>
                </c:pt>
              </c:numCache>
            </c:numRef>
          </c:val>
        </c:ser>
        <c:ser>
          <c:idx val="6"/>
          <c:order val="6"/>
          <c:tx>
            <c:strRef>
              <c:f>Hárok1!$H$1</c:f>
              <c:strCache>
                <c:ptCount val="1"/>
                <c:pt idx="0">
                  <c:v>Sociálne zabezpečenie</c:v>
                </c:pt>
              </c:strCache>
            </c:strRef>
          </c:tx>
          <c:invertIfNegative val="0"/>
          <c:cat>
            <c:numRef>
              <c:f>Hárok1!$A$2</c:f>
              <c:numCache>
                <c:formatCode>General</c:formatCode>
                <c:ptCount val="1"/>
              </c:numCache>
            </c:numRef>
          </c:cat>
          <c:val>
            <c:numRef>
              <c:f>Hárok1!$H$2</c:f>
              <c:numCache>
                <c:formatCode>General</c:formatCode>
                <c:ptCount val="1"/>
                <c:pt idx="0">
                  <c:v>903</c:v>
                </c:pt>
              </c:numCache>
            </c:numRef>
          </c:val>
        </c:ser>
        <c:ser>
          <c:idx val="7"/>
          <c:order val="7"/>
          <c:tx>
            <c:strRef>
              <c:f>Hárok1!$I$1</c:f>
              <c:strCache>
                <c:ptCount val="1"/>
                <c:pt idx="0">
                  <c:v>Iné</c:v>
                </c:pt>
              </c:strCache>
            </c:strRef>
          </c:tx>
          <c:invertIfNegative val="0"/>
          <c:cat>
            <c:numRef>
              <c:f>Hárok1!$A$2</c:f>
              <c:numCache>
                <c:formatCode>General</c:formatCode>
                <c:ptCount val="1"/>
              </c:numCache>
            </c:numRef>
          </c:cat>
          <c:val>
            <c:numRef>
              <c:f>Hárok1!$I$2</c:f>
              <c:numCache>
                <c:formatCode>General</c:formatCode>
                <c:ptCount val="1"/>
                <c:pt idx="0">
                  <c:v>229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6423072"/>
        <c:axId val="286423464"/>
        <c:axId val="0"/>
      </c:bar3DChart>
      <c:catAx>
        <c:axId val="286423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86423464"/>
        <c:crosses val="autoZero"/>
        <c:auto val="1"/>
        <c:lblAlgn val="ctr"/>
        <c:lblOffset val="100"/>
        <c:noMultiLvlLbl val="0"/>
      </c:catAx>
      <c:valAx>
        <c:axId val="286423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6423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791265466064774"/>
          <c:y val="5.1365088082715969E-2"/>
          <c:w val="0.33277599656482187"/>
          <c:h val="0.948634911917284"/>
        </c:manualLayout>
      </c:layout>
      <c:overlay val="0"/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sk-SK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5300"/>
          </a:xfrm>
          <a:prstGeom prst="rect">
            <a:avLst/>
          </a:prstGeom>
        </p:spPr>
        <p:txBody>
          <a:bodyPr vert="horz" lIns="91248" tIns="45624" rIns="91248" bIns="456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41638" cy="495300"/>
          </a:xfrm>
          <a:prstGeom prst="rect">
            <a:avLst/>
          </a:prstGeom>
        </p:spPr>
        <p:txBody>
          <a:bodyPr vert="horz" lIns="91248" tIns="45624" rIns="91248" bIns="456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77850A8-C7A9-46FE-A5D6-0A8F96481588}" type="datetimeFigureOut">
              <a:rPr lang="sk-SK"/>
              <a:pPr>
                <a:defRPr/>
              </a:pPr>
              <a:t>07. 07.2015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48" tIns="45624" rIns="91248" bIns="45624" rtlCol="0" anchor="ctr"/>
          <a:lstStyle/>
          <a:p>
            <a:pPr lvl="0"/>
            <a:endParaRPr lang="sk-SK" noProof="0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7863" y="4705350"/>
            <a:ext cx="5429250" cy="4457700"/>
          </a:xfrm>
          <a:prstGeom prst="rect">
            <a:avLst/>
          </a:prstGeom>
        </p:spPr>
        <p:txBody>
          <a:bodyPr vert="horz" lIns="91248" tIns="45624" rIns="91248" bIns="45624" rtlCol="0"/>
          <a:lstStyle/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1638" cy="495300"/>
          </a:xfrm>
          <a:prstGeom prst="rect">
            <a:avLst/>
          </a:prstGeom>
        </p:spPr>
        <p:txBody>
          <a:bodyPr vert="horz" lIns="91248" tIns="45624" rIns="91248" bIns="456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41750" y="9409113"/>
            <a:ext cx="2941638" cy="495300"/>
          </a:xfrm>
          <a:prstGeom prst="rect">
            <a:avLst/>
          </a:prstGeom>
        </p:spPr>
        <p:txBody>
          <a:bodyPr vert="horz" wrap="square" lIns="91248" tIns="45624" rIns="91248" bIns="456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C9E97EF1-AF56-40F3-BCBD-7F1B52A083B6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6437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altLang="sk-SK" smtClean="0"/>
          </a:p>
        </p:txBody>
      </p:sp>
      <p:sp>
        <p:nvSpPr>
          <p:cNvPr id="8196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46A658-5771-4620-B8DA-9CCE49DB5AA6}" type="slidenum">
              <a:rPr lang="sk-SK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0486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altLang="sk-SK" smtClean="0"/>
          </a:p>
        </p:txBody>
      </p:sp>
      <p:sp>
        <p:nvSpPr>
          <p:cNvPr id="24580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EF314C-5C2C-4EE1-8E82-46B1A9C6E0A6}" type="slidenum">
              <a:rPr lang="sk-SK" altLang="sk-SK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sk-SK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40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altLang="sk-SK" smtClean="0"/>
          </a:p>
        </p:txBody>
      </p:sp>
      <p:sp>
        <p:nvSpPr>
          <p:cNvPr id="26628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9F2C0D-F123-437A-8D1F-B7268A3B621F}" type="slidenum">
              <a:rPr lang="sk-SK" altLang="sk-SK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sk-SK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91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altLang="sk-SK" smtClean="0"/>
          </a:p>
        </p:txBody>
      </p:sp>
      <p:sp>
        <p:nvSpPr>
          <p:cNvPr id="28676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54D057-2CD1-4BCE-AB9D-D3CF6CFFF3EF}" type="slidenum">
              <a:rPr lang="sk-SK" altLang="sk-SK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sk-SK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073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altLang="sk-SK" smtClean="0"/>
          </a:p>
        </p:txBody>
      </p:sp>
      <p:sp>
        <p:nvSpPr>
          <p:cNvPr id="30724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14B2BB-FA34-48F4-B162-7F3B8F013A75}" type="slidenum">
              <a:rPr lang="sk-SK" altLang="sk-SK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sk-SK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44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altLang="sk-SK" smtClean="0"/>
          </a:p>
        </p:txBody>
      </p:sp>
      <p:sp>
        <p:nvSpPr>
          <p:cNvPr id="32772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197846-6AC5-4722-ADC5-F5DB95AE633A}" type="slidenum">
              <a:rPr lang="sk-SK" altLang="sk-SK"/>
              <a:pPr>
                <a:spcBef>
                  <a:spcPct val="0"/>
                </a:spcBef>
              </a:pPr>
              <a:t>11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275164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ĺžni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Zaoblený obdĺžnik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k-SK" smtClean="0"/>
              <a:t>Upravte štýl predlohy podnadpisov</a:t>
            </a:r>
            <a:endParaRPr lang="en-US"/>
          </a:p>
        </p:txBody>
      </p:sp>
      <p:sp>
        <p:nvSpPr>
          <p:cNvPr id="7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91F096-243C-430E-879C-324A81EF59AC}" type="datetimeFigureOut">
              <a:rPr lang="sk-SK"/>
              <a:pPr>
                <a:defRPr/>
              </a:pPr>
              <a:t>07. 07.2015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B3CDC-B49A-4675-B094-AFB842DE601C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DBEB0-55F9-453E-8312-1B86AEF3DFFC}" type="datetimeFigureOut">
              <a:rPr lang="sk-SK"/>
              <a:pPr>
                <a:defRPr/>
              </a:pPr>
              <a:t>07. 07.2015</a:t>
            </a:fld>
            <a:endParaRPr lang="sk-SK" dirty="0"/>
          </a:p>
        </p:txBody>
      </p:sp>
      <p:sp>
        <p:nvSpPr>
          <p:cNvPr id="5" name="Zástupný symbol päty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B1623-DBC6-490C-8FCB-EB7D2A317F29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78870-2F22-4C83-A165-F07F068576CB}" type="datetimeFigureOut">
              <a:rPr lang="sk-SK"/>
              <a:pPr>
                <a:defRPr/>
              </a:pPr>
              <a:t>07. 07.2015</a:t>
            </a:fld>
            <a:endParaRPr lang="sk-SK" dirty="0"/>
          </a:p>
        </p:txBody>
      </p:sp>
      <p:sp>
        <p:nvSpPr>
          <p:cNvPr id="5" name="Zástupný symbol päty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9D88E-52A1-4B5F-9074-BDC92D50FF42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1EC04-9D37-4BF1-8C8F-F49734D9D45F}" type="datetimeFigureOut">
              <a:rPr lang="sk-SK"/>
              <a:pPr>
                <a:defRPr/>
              </a:pPr>
              <a:t>07. 07.2015</a:t>
            </a:fld>
            <a:endParaRPr lang="sk-SK" dirty="0"/>
          </a:p>
        </p:txBody>
      </p:sp>
      <p:sp>
        <p:nvSpPr>
          <p:cNvPr id="5" name="Zástupný symbol päty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3BA0B-A24B-42D6-8A2E-74B319CA472C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ĺžni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Zaoblený obdĺžnik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128E74-BC9D-40ED-8A74-30047A095167}" type="datetimeFigureOut">
              <a:rPr lang="sk-SK"/>
              <a:pPr>
                <a:defRPr/>
              </a:pPr>
              <a:t>07. 07.2015</a:t>
            </a:fld>
            <a:endParaRPr lang="sk-SK" dirty="0"/>
          </a:p>
        </p:txBody>
      </p:sp>
      <p:sp>
        <p:nvSpPr>
          <p:cNvPr id="7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8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FB6C4-4913-467D-8124-7C29083D90BC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32491-664B-400A-A6CA-EF71C63DE788}" type="datetimeFigureOut">
              <a:rPr lang="sk-SK"/>
              <a:pPr>
                <a:defRPr/>
              </a:pPr>
              <a:t>07. 07.2015</a:t>
            </a:fld>
            <a:endParaRPr lang="sk-SK" dirty="0"/>
          </a:p>
        </p:txBody>
      </p:sp>
      <p:sp>
        <p:nvSpPr>
          <p:cNvPr id="6" name="Zástupný symbol päty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29BF4-97A6-415C-AF13-D98271F25723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98BD0-826B-44BB-8091-FA48F915555B}" type="datetimeFigureOut">
              <a:rPr lang="sk-SK"/>
              <a:pPr>
                <a:defRPr/>
              </a:pPr>
              <a:t>07. 07.2015</a:t>
            </a:fld>
            <a:endParaRPr lang="sk-SK" dirty="0"/>
          </a:p>
        </p:txBody>
      </p:sp>
      <p:sp>
        <p:nvSpPr>
          <p:cNvPr id="8" name="Zástupný symbol päty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5C160-FC50-47D7-8B77-61A123A35397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ACC2E-6459-4BC5-B008-EF0510EFB39A}" type="datetimeFigureOut">
              <a:rPr lang="sk-SK"/>
              <a:pPr>
                <a:defRPr/>
              </a:pPr>
              <a:t>07. 07.2015</a:t>
            </a:fld>
            <a:endParaRPr lang="sk-SK" dirty="0"/>
          </a:p>
        </p:txBody>
      </p:sp>
      <p:sp>
        <p:nvSpPr>
          <p:cNvPr id="4" name="Zástupný symbol päty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75D99-7582-40A3-BE67-A61A583A0C95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ĺžnik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20B9E7-A96D-4B83-BFA1-752C752D32C1}" type="datetimeFigureOut">
              <a:rPr lang="sk-SK"/>
              <a:pPr>
                <a:defRPr/>
              </a:pPr>
              <a:t>07. 07.2015</a:t>
            </a:fld>
            <a:endParaRPr lang="sk-SK" dirty="0"/>
          </a:p>
        </p:txBody>
      </p:sp>
      <p:sp>
        <p:nvSpPr>
          <p:cNvPr id="4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FAD2F-140C-4C05-91CF-C7E7D8DC9051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BFFE4-DCF5-4932-8961-00D66851CA0D}" type="datetimeFigureOut">
              <a:rPr lang="sk-SK"/>
              <a:pPr>
                <a:defRPr/>
              </a:pPr>
              <a:t>07. 07.2015</a:t>
            </a:fld>
            <a:endParaRPr lang="sk-SK" dirty="0"/>
          </a:p>
        </p:txBody>
      </p:sp>
      <p:sp>
        <p:nvSpPr>
          <p:cNvPr id="6" name="Zástupný symbol päty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E56F3-FCCF-4BD7-BFEB-1DF55914A478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ĺžnik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Obdĺžnik s jedným zaobleným rohom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7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0604C7-9853-444B-A75F-481BD6E739AB}" type="datetimeFigureOut">
              <a:rPr lang="sk-SK"/>
              <a:pPr>
                <a:defRPr/>
              </a:pPr>
              <a:t>07. 07.2015</a:t>
            </a:fld>
            <a:endParaRPr lang="sk-SK" dirty="0"/>
          </a:p>
        </p:txBody>
      </p:sp>
      <p:sp>
        <p:nvSpPr>
          <p:cNvPr id="8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FA974-8A98-4936-BCE0-BB0E9ACD3E2F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ĺžnik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Zaoblený obdĺžni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Zástupný symbol nadpisu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031" name="Zástupný symbol textu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  <a:endParaRPr lang="en-US" altLang="sk-SK" smtClean="0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61217173-FD9B-4C8D-9E6D-74C9B5E7A215}" type="datetimeFigureOut">
              <a:rPr lang="sk-SK"/>
              <a:pPr>
                <a:defRPr/>
              </a:pPr>
              <a:t>07. 07.2015</a:t>
            </a:fld>
            <a:endParaRPr lang="sk-SK" dirty="0"/>
          </a:p>
        </p:txBody>
      </p:sp>
      <p:sp>
        <p:nvSpPr>
          <p:cNvPr id="18" name="Zástupný symbol päty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A7A399"/>
                </a:solidFill>
              </a:defRPr>
            </a:lvl1pPr>
          </a:lstStyle>
          <a:p>
            <a:fld id="{4754C957-6140-4015-8E6C-63FD3430A811}" type="slidenum">
              <a:rPr lang="sk-SK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47" r:id="rId2"/>
    <p:sldLayoutId id="2147484055" r:id="rId3"/>
    <p:sldLayoutId id="2147484048" r:id="rId4"/>
    <p:sldLayoutId id="2147484049" r:id="rId5"/>
    <p:sldLayoutId id="2147484050" r:id="rId6"/>
    <p:sldLayoutId id="2147484056" r:id="rId7"/>
    <p:sldLayoutId id="2147484051" r:id="rId8"/>
    <p:sldLayoutId id="2147484057" r:id="rId9"/>
    <p:sldLayoutId id="2147484052" r:id="rId10"/>
    <p:sldLayoutId id="21474840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87900" y="836613"/>
            <a:ext cx="3313113" cy="2928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87900" y="4171950"/>
            <a:ext cx="3313113" cy="17049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k-SK" dirty="0" smtClean="0">
              <a:solidFill>
                <a:srgbClr val="F48E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k-SK" dirty="0">
              <a:solidFill>
                <a:srgbClr val="F48E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aoblený obdĺžnik 4"/>
          <p:cNvSpPr/>
          <p:nvPr/>
        </p:nvSpPr>
        <p:spPr>
          <a:xfrm>
            <a:off x="487363" y="3573463"/>
            <a:ext cx="8208962" cy="2808287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k-SK" sz="12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sk-SK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sk-SK" sz="12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sk-SK" sz="12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sk-SK" sz="12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sk-SK" sz="12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sk-SK" sz="12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sk-SK" sz="12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sk-SK" sz="3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sk-SK" sz="3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sk-SK" sz="13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Národný projekt Terénna sociálna práca v obciach </a:t>
            </a:r>
          </a:p>
          <a:p>
            <a:pPr algn="ctr" eaLnBrk="1" hangingPunct="1">
              <a:defRPr/>
            </a:pPr>
            <a:r>
              <a:rPr lang="sk-SK" sz="13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realizuje </a:t>
            </a:r>
          </a:p>
          <a:p>
            <a:pPr algn="ctr" eaLnBrk="1" hangingPunct="1">
              <a:defRPr/>
            </a:pPr>
            <a:r>
              <a:rPr lang="sk-SK" sz="1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Implementačná agentúra Ministerstva práce, sociálnych vecí a rodiny Slovenskej republiky. </a:t>
            </a:r>
          </a:p>
          <a:p>
            <a:pPr algn="ctr" eaLnBrk="1" hangingPunct="1">
              <a:defRPr/>
            </a:pPr>
            <a:endParaRPr lang="sk-SK" sz="12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sk-SK" sz="12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sk-SK" sz="12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sk-SK" sz="14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sk-SK" sz="14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sk-SK" sz="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sk-SK" sz="9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sk-SK" sz="1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PRIESTOR NA VAŠU PRÍLEŽITOSŤ</a:t>
            </a:r>
          </a:p>
          <a:p>
            <a:pPr algn="ctr" eaLnBrk="1" hangingPunct="1">
              <a:defRPr/>
            </a:pPr>
            <a:r>
              <a:rPr lang="sk-SK" sz="1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Tento projekt sa realizuje vďaka podpore z ESF v rámci OP </a:t>
            </a:r>
            <a:r>
              <a:rPr lang="sk-SK" sz="12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ZaSI</a:t>
            </a:r>
            <a:r>
              <a:rPr lang="sk-SK" sz="1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sk-SK" sz="1200" b="1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www.esf.gov.sk</a:t>
            </a:r>
            <a:endParaRPr lang="sk-SK" sz="1200" b="1" u="sng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sk-SK" sz="12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sk-SK" sz="14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sk-SK" sz="14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sk-SK" sz="14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sk-SK" sz="14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sk-SK" sz="14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sk-SK" sz="14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4652963"/>
            <a:ext cx="8763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4868863"/>
            <a:ext cx="22320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Obdĺžnik 5"/>
          <p:cNvSpPr>
            <a:spLocks noChangeArrowheads="1"/>
          </p:cNvSpPr>
          <p:nvPr/>
        </p:nvSpPr>
        <p:spPr bwMode="auto">
          <a:xfrm>
            <a:off x="563563" y="692150"/>
            <a:ext cx="80645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sk-SK" sz="2400" b="1" dirty="0"/>
          </a:p>
          <a:p>
            <a:pPr algn="ctr" eaLnBrk="1" hangingPunct="1"/>
            <a:r>
              <a:rPr lang="sk-SK" sz="2400" b="1" dirty="0"/>
              <a:t>Vývoj sociálnej situácie v </a:t>
            </a:r>
            <a:r>
              <a:rPr lang="sk-SK" sz="2400" b="1" dirty="0" smtClean="0"/>
              <a:t>regiónoch </a:t>
            </a:r>
            <a:r>
              <a:rPr lang="sk-SK" sz="2400" b="1" dirty="0" smtClean="0"/>
              <a:t>Gemera a Malohontu, Hontu a Novohradu </a:t>
            </a:r>
            <a:endParaRPr lang="sk-SK" sz="2400" b="1" dirty="0"/>
          </a:p>
          <a:p>
            <a:pPr algn="ctr" eaLnBrk="1" hangingPunct="1"/>
            <a:r>
              <a:rPr lang="sk-SK" sz="2400" b="1" dirty="0"/>
              <a:t>vzhľadom na prácu TSP/ATSP </a:t>
            </a:r>
          </a:p>
          <a:p>
            <a:pPr algn="ctr" eaLnBrk="1" hangingPunct="1"/>
            <a:r>
              <a:rPr lang="sk-SK" sz="2400" b="1" dirty="0"/>
              <a:t>v rámci Národného projektu </a:t>
            </a:r>
          </a:p>
          <a:p>
            <a:pPr algn="ctr" eaLnBrk="1" hangingPunct="1"/>
            <a:r>
              <a:rPr lang="sk-SK" sz="2400" b="1" dirty="0"/>
              <a:t>Terénna sociálna práca v obciach </a:t>
            </a:r>
          </a:p>
          <a:p>
            <a:pPr algn="ctr" eaLnBrk="1" hangingPunct="1"/>
            <a:r>
              <a:rPr lang="sk-SK" sz="2400" b="1" dirty="0"/>
              <a:t>(2012-2015)</a:t>
            </a:r>
            <a:endParaRPr lang="sk-SK" altLang="sk-SK" sz="2000" dirty="0"/>
          </a:p>
        </p:txBody>
      </p:sp>
      <p:pic>
        <p:nvPicPr>
          <p:cNvPr id="7176" name="Obrázok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5350" y="4910138"/>
            <a:ext cx="18415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87900" y="836613"/>
            <a:ext cx="3313113" cy="2928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87900" y="4171950"/>
            <a:ext cx="3313113" cy="17049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k-SK" dirty="0" smtClean="0">
              <a:solidFill>
                <a:srgbClr val="F48E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k-SK" dirty="0">
              <a:solidFill>
                <a:srgbClr val="F48E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00" name="Obdĺžnik 5"/>
          <p:cNvSpPr>
            <a:spLocks noChangeArrowheads="1"/>
          </p:cNvSpPr>
          <p:nvPr/>
        </p:nvSpPr>
        <p:spPr bwMode="auto">
          <a:xfrm>
            <a:off x="563563" y="692150"/>
            <a:ext cx="80645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400" b="1">
                <a:solidFill>
                  <a:srgbClr val="000000"/>
                </a:solidFill>
                <a:latin typeface="Arial" panose="020B0604020202020204" pitchFamily="34" charset="0"/>
              </a:rPr>
              <a:t>             Malé projekty II.    </a:t>
            </a:r>
            <a:endParaRPr lang="sk-SK" altLang="sk-SK" sz="20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20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20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3573463"/>
            <a:ext cx="415290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957263"/>
            <a:ext cx="453707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30313"/>
            <a:ext cx="3889375" cy="235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3581400"/>
            <a:ext cx="41592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33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87900" y="836613"/>
            <a:ext cx="3313113" cy="2928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87900" y="4171950"/>
            <a:ext cx="3313113" cy="17049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k-SK" dirty="0" smtClean="0">
              <a:solidFill>
                <a:srgbClr val="F48E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k-SK" dirty="0">
              <a:solidFill>
                <a:srgbClr val="F48E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8" name="Obdĺžnik 5"/>
          <p:cNvSpPr>
            <a:spLocks noChangeArrowheads="1"/>
          </p:cNvSpPr>
          <p:nvPr/>
        </p:nvSpPr>
        <p:spPr bwMode="auto">
          <a:xfrm>
            <a:off x="563563" y="692150"/>
            <a:ext cx="80645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400" b="1">
                <a:latin typeface="Arial" panose="020B0604020202020204" pitchFamily="34" charset="0"/>
              </a:rPr>
              <a:t>                         Skupinové aktivity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20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20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2000" b="1">
              <a:latin typeface="Arial" panose="020B0604020202020204" pitchFamily="34" charset="0"/>
            </a:endParaRP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65550"/>
            <a:ext cx="3707706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2" descr="C:\Users\Lubo\Music\Downloads\výroba hračiek z PET-arteterapia-marec 2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258888"/>
            <a:ext cx="3889375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1403350"/>
            <a:ext cx="4260850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3889375"/>
            <a:ext cx="4200525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6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67544" y="479715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sk-SK" dirty="0" smtClean="0">
                <a:solidFill>
                  <a:srgbClr val="FF6600"/>
                </a:solidFill>
                <a:effectLst/>
                <a:latin typeface="Arial" pitchFamily="34" charset="0"/>
                <a:cs typeface="Arial" pitchFamily="34" charset="0"/>
              </a:rPr>
              <a:t>Regionálni koordinátori NP TSP</a:t>
            </a:r>
            <a:endParaRPr lang="sk-SK" dirty="0"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ástupný symbol obsahu 6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98848"/>
          </a:xfrm>
        </p:spPr>
        <p:txBody>
          <a:bodyPr numCol="2"/>
          <a:lstStyle/>
          <a:p>
            <a:pPr algn="ctr">
              <a:buNone/>
            </a:pPr>
            <a:r>
              <a:rPr lang="sk-SK" sz="24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Mgr. Marcela Tomášiková	</a:t>
            </a:r>
          </a:p>
          <a:p>
            <a:pPr algn="ctr">
              <a:buNone/>
            </a:pPr>
            <a:r>
              <a:rPr lang="sk-SK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Revúca, Rožňava</a:t>
            </a:r>
          </a:p>
          <a:p>
            <a:pPr algn="ctr">
              <a:buNone/>
            </a:pPr>
            <a:endParaRPr lang="sk-SK" sz="1600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sk-SK" sz="1600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sk-SK" sz="1600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sk-SK" sz="1600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sk-SK" sz="24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Mgr. Jarmila Miháliková</a:t>
            </a:r>
          </a:p>
          <a:p>
            <a:pPr algn="ctr">
              <a:buNone/>
            </a:pPr>
            <a:r>
              <a:rPr lang="sk-SK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Revúca</a:t>
            </a:r>
          </a:p>
          <a:p>
            <a:pPr algn="ctr">
              <a:buNone/>
            </a:pPr>
            <a:endParaRPr lang="sk-SK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sk-SK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sk-SK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sk-SK" sz="24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PhDr. Roman Berka</a:t>
            </a:r>
          </a:p>
          <a:p>
            <a:pPr algn="ctr">
              <a:buNone/>
            </a:pPr>
            <a:r>
              <a:rPr lang="sk-SK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Revúca, Rimavská Sobota</a:t>
            </a:r>
          </a:p>
          <a:p>
            <a:pPr algn="ctr">
              <a:buNone/>
            </a:pPr>
            <a:endParaRPr lang="sk-SK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sk-SK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sk-SK" sz="24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Mgr. Klára Vajová</a:t>
            </a:r>
          </a:p>
          <a:p>
            <a:pPr algn="ctr">
              <a:buNone/>
            </a:pPr>
            <a:r>
              <a:rPr lang="sk-SK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Lučenec, Poltár, Rimavská Sobota</a:t>
            </a:r>
          </a:p>
          <a:p>
            <a:pPr algn="ctr">
              <a:buNone/>
            </a:pPr>
            <a:endParaRPr lang="sk-SK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sk-SK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sk-SK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sk-SK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sk-SK" sz="24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Mgr. Erika Kušická</a:t>
            </a:r>
          </a:p>
          <a:p>
            <a:pPr algn="ctr">
              <a:buNone/>
            </a:pPr>
            <a:r>
              <a:rPr lang="sk-SK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Banská Štiavnica, Krupina, Lučenec,   Veľký Krtíš</a:t>
            </a:r>
          </a:p>
          <a:p>
            <a:pPr algn="ctr">
              <a:buNone/>
            </a:pPr>
            <a:endParaRPr lang="sk-SK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sk-SK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sk-SK" sz="24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Mgr. Štefan Kati, PhD.</a:t>
            </a:r>
          </a:p>
          <a:p>
            <a:pPr algn="ctr">
              <a:buNone/>
            </a:pPr>
            <a:r>
              <a:rPr lang="sk-SK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Lučenec, Poltár, Rimavská Sobota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183880" cy="691520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>
                <a:solidFill>
                  <a:srgbClr val="FF6600"/>
                </a:solidFill>
                <a:effectLst/>
                <a:latin typeface="Arial" pitchFamily="34" charset="0"/>
                <a:cs typeface="Arial" pitchFamily="34" charset="0"/>
              </a:rPr>
              <a:t>Základné údaje o terénnej sociálnej práci</a:t>
            </a:r>
            <a:endParaRPr lang="sk-SK" dirty="0"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98848"/>
          </a:xfrm>
        </p:spPr>
        <p:txBody>
          <a:bodyPr/>
          <a:lstStyle/>
          <a:p>
            <a:pPr algn="ctr">
              <a:buNone/>
            </a:pPr>
            <a:endParaRPr lang="sk-SK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sk-SK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68 miest a obcí</a:t>
            </a:r>
          </a:p>
          <a:p>
            <a:pPr algn="ctr">
              <a:buNone/>
            </a:pPr>
            <a:endParaRPr lang="sk-SK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sk-SK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89 terénnych sociálnych pracovníkov (TSP)</a:t>
            </a:r>
          </a:p>
          <a:p>
            <a:pPr algn="ctr">
              <a:buNone/>
            </a:pPr>
            <a:endParaRPr lang="sk-SK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sk-SK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98 asistentov terénnych sociálnych pracovníkov (ATSP)</a:t>
            </a:r>
          </a:p>
          <a:p>
            <a:pPr algn="ctr">
              <a:buNone/>
            </a:pPr>
            <a:endParaRPr lang="sk-SK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sk-SK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17 745 klientov</a:t>
            </a:r>
          </a:p>
          <a:p>
            <a:pPr algn="ctr">
              <a:buNone/>
            </a:pPr>
            <a:endParaRPr lang="sk-SK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sk-SK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sk-SK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25144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sk-SK" dirty="0" smtClean="0">
                <a:solidFill>
                  <a:srgbClr val="FF6600"/>
                </a:solidFill>
                <a:effectLst/>
                <a:latin typeface="Arial" pitchFamily="34" charset="0"/>
                <a:cs typeface="Arial" pitchFamily="34" charset="0"/>
              </a:rPr>
              <a:t>Počet intervencií</a:t>
            </a:r>
            <a:r>
              <a:rPr lang="sk-SK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sk-SK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sk-SK" sz="2400" b="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(RK Š. Kati, monitorovacie obdobie marec – máj 2015)</a:t>
            </a:r>
            <a:endParaRPr lang="sk-SK" b="0" dirty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941168"/>
            <a:ext cx="8183880" cy="877848"/>
          </a:xfrm>
        </p:spPr>
        <p:txBody>
          <a:bodyPr>
            <a:noAutofit/>
          </a:bodyPr>
          <a:lstStyle/>
          <a:p>
            <a:pPr algn="ctr"/>
            <a:r>
              <a:rPr lang="sk-SK" sz="2800" dirty="0" smtClean="0">
                <a:solidFill>
                  <a:srgbClr val="FF66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sk-SK" sz="2800" dirty="0" smtClean="0">
                <a:solidFill>
                  <a:srgbClr val="FF66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sk-SK" sz="2800" dirty="0" smtClean="0">
                <a:solidFill>
                  <a:srgbClr val="FF66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sk-SK" sz="2800" dirty="0" smtClean="0">
                <a:solidFill>
                  <a:srgbClr val="FF66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sk-SK" sz="2800" dirty="0" smtClean="0">
                <a:solidFill>
                  <a:srgbClr val="FF66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sk-SK" sz="2800" dirty="0" smtClean="0">
                <a:solidFill>
                  <a:srgbClr val="FF66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sk-SK" sz="2800" dirty="0" smtClean="0">
                <a:solidFill>
                  <a:srgbClr val="FF6600"/>
                </a:solidFill>
                <a:effectLst/>
                <a:latin typeface="Arial" pitchFamily="34" charset="0"/>
                <a:cs typeface="Arial" pitchFamily="34" charset="0"/>
              </a:rPr>
              <a:t>Dlhodobý pozitívny dopad realizácie TSP v obciach regiónov na kvalitu života klientov</a:t>
            </a:r>
            <a:endParaRPr lang="sk-SK" sz="2800" dirty="0"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k-SK" sz="24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Akceptácia a pozitívne prijímanie</a:t>
            </a:r>
          </a:p>
          <a:p>
            <a:pPr algn="ctr">
              <a:buNone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Zvýšenie sebaúcty a seba hodnotenia, saturácia potreby byť plnohodnotnou súčasťou spoločnosti</a:t>
            </a:r>
          </a:p>
          <a:p>
            <a:pPr algn="ctr">
              <a:buNone/>
            </a:pPr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sk-SK" sz="24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„Otváranie sveta“ – perspektívy a možnosti</a:t>
            </a:r>
          </a:p>
          <a:p>
            <a:pPr algn="ctr">
              <a:buNone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Predovšetkým pri práci s mládežou a deťmi. Motivačné pôsobenie v zmysle aktívneho rozširovania priestoru osobnej aj profesionálnej sebarealizácie</a:t>
            </a:r>
          </a:p>
          <a:p>
            <a:pPr algn="ctr">
              <a:buNone/>
            </a:pPr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sk-SK" sz="24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Posilnenie občianskeho povedomia</a:t>
            </a:r>
          </a:p>
          <a:p>
            <a:pPr algn="ctr">
              <a:buNone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Predovšetkým v rovine uplatňovania práv a právom chránených záujmov, ako aj plnenia s tým súvisiacich povinností</a:t>
            </a:r>
            <a:endParaRPr lang="sk-SK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044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/>
        </p:nvGraphicFramePr>
        <p:xfrm>
          <a:off x="250825" y="2565400"/>
          <a:ext cx="8569325" cy="395922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32859"/>
                <a:gridCol w="6336466"/>
              </a:tblGrid>
              <a:tr h="1302776">
                <a:tc>
                  <a:txBody>
                    <a:bodyPr/>
                    <a:lstStyle/>
                    <a:p>
                      <a:endParaRPr lang="sk-SK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sk-SK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Situácia v obci </a:t>
                      </a:r>
                      <a:endParaRPr lang="sk-SK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06" marB="45706"/>
                </a:tc>
                <a:tc>
                  <a:txBody>
                    <a:bodyPr/>
                    <a:lstStyle/>
                    <a:p>
                      <a:pPr marL="171450" indent="-1714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kumimoji="0" lang="sk-SK" sz="1100" b="1" kern="1200" baseline="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sk-SK" sz="14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počet obyvateľov: 541</a:t>
                      </a:r>
                    </a:p>
                    <a:p>
                      <a:pPr marL="171450" indent="-1714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sk-SK" sz="14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počet klientov TSP: 163</a:t>
                      </a:r>
                    </a:p>
                    <a:p>
                      <a:pPr marL="171450" indent="-1714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sk-SK" sz="14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počet TSP: 2    </a:t>
                      </a:r>
                    </a:p>
                    <a:p>
                      <a:pPr marL="171450" indent="-1714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sk-SK" sz="14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realizácia NP TSP: od 01. marec  2012</a:t>
                      </a:r>
                    </a:p>
                  </a:txBody>
                  <a:tcPr marL="91432" marR="91432" marT="45706" marB="45706"/>
                </a:tc>
              </a:tr>
              <a:tr h="2656449">
                <a:tc>
                  <a:txBody>
                    <a:bodyPr/>
                    <a:lstStyle/>
                    <a:p>
                      <a:endParaRPr lang="sk-SK" sz="13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sk-SK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Oblasti  pôsobnosti  TSP </a:t>
                      </a:r>
                      <a:endParaRPr lang="sk-SK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06" marB="45706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sk-SK" sz="1100" b="1" kern="1200" baseline="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sk-SK" sz="16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vyhľadávacia činnosť, mapovanie terénu a </a:t>
                      </a:r>
                      <a:r>
                        <a:rPr kumimoji="0" lang="sk-SK" sz="1600" b="1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depistáž</a:t>
                      </a:r>
                      <a:r>
                        <a:rPr kumimoji="0" lang="sk-SK" sz="16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sk-SK" sz="16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individuálne poradenstvo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sk-SK" sz="16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krízová  intervencia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sk-SK" sz="16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neformálne vzdelávanie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sk-SK" sz="16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prevencia voči sociálnej patológii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sk-SK" sz="16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skupinové aktivity (práca s deťmi a mládežou, seniormi, ŤZP, nezamestnanými ...)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sk-SK" sz="16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realizácia malých sociálnych projektov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sk-SK" sz="16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sieťovanie- spolupráca s rôznymi inštitúciami, organizáciami 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kumimoji="0" lang="sk-SK" sz="1100" b="1" kern="1200" baseline="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2" marR="91432" marT="45706" marB="45706"/>
                </a:tc>
              </a:tr>
            </a:tbl>
          </a:graphicData>
        </a:graphic>
      </p:graphicFrame>
      <p:pic>
        <p:nvPicPr>
          <p:cNvPr id="22541" name="Picture 23" descr="C:\Users\vajova\AppData\Local\Microsoft\Windows\Temporary Internet Files\Content.IE5\W1RWJLSN\20150616_144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468153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ený obdĺžnik 4"/>
          <p:cNvSpPr/>
          <p:nvPr/>
        </p:nvSpPr>
        <p:spPr>
          <a:xfrm>
            <a:off x="6659563" y="549275"/>
            <a:ext cx="1898650" cy="3222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71463" eaLnBrk="1" hangingPunct="1">
              <a:defRPr/>
            </a:pPr>
            <a:r>
              <a:rPr lang="sk-SK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Uhorské </a:t>
            </a:r>
            <a:r>
              <a:rPr lang="sk-SK" sz="1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22543" name="Picture 2" descr="Erb Uhorsk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871538"/>
            <a:ext cx="13684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2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87900" y="836613"/>
            <a:ext cx="3313113" cy="2928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87900" y="4171950"/>
            <a:ext cx="3313113" cy="17049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k-SK" dirty="0" smtClean="0">
              <a:solidFill>
                <a:srgbClr val="F48E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k-SK" dirty="0">
              <a:solidFill>
                <a:srgbClr val="F48E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6" name="Obdĺžnik 5"/>
          <p:cNvSpPr>
            <a:spLocks noChangeArrowheads="1"/>
          </p:cNvSpPr>
          <p:nvPr/>
        </p:nvSpPr>
        <p:spPr bwMode="auto">
          <a:xfrm>
            <a:off x="563563" y="692150"/>
            <a:ext cx="80645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400" b="1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</a:t>
            </a:r>
            <a:endParaRPr lang="sk-SK" altLang="sk-SK" sz="20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0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000" b="1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Individuálne poradenstvo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20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20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744788"/>
            <a:ext cx="3960813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4" descr="C:\Users\vajova\Dropbox\Uhorske\FOTO\intervencia s klientko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492375"/>
            <a:ext cx="424815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42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87900" y="836613"/>
            <a:ext cx="3313113" cy="2928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87900" y="4171950"/>
            <a:ext cx="3313113" cy="17049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k-SK" dirty="0" smtClean="0">
              <a:solidFill>
                <a:srgbClr val="F48E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k-SK" dirty="0">
              <a:solidFill>
                <a:srgbClr val="F48E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4" name="Obdĺžnik 5"/>
          <p:cNvSpPr>
            <a:spLocks noChangeArrowheads="1"/>
          </p:cNvSpPr>
          <p:nvPr/>
        </p:nvSpPr>
        <p:spPr bwMode="auto">
          <a:xfrm>
            <a:off x="563563" y="692150"/>
            <a:ext cx="80645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400" b="1">
                <a:solidFill>
                  <a:srgbClr val="000000"/>
                </a:solidFill>
                <a:latin typeface="Arial" panose="020B0604020202020204" pitchFamily="34" charset="0"/>
              </a:rPr>
              <a:t>             Malé projekty – zóna hier a oddychu  </a:t>
            </a:r>
            <a:endParaRPr lang="sk-SK" altLang="sk-SK" sz="20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20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20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16113"/>
            <a:ext cx="4159250" cy="405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16113"/>
            <a:ext cx="4171950" cy="405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53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87900" y="836613"/>
            <a:ext cx="3313113" cy="2928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87900" y="4171950"/>
            <a:ext cx="3313113" cy="17049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k-SK" dirty="0" smtClean="0">
              <a:solidFill>
                <a:srgbClr val="F48E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k-SK" dirty="0">
              <a:solidFill>
                <a:srgbClr val="F48E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2" name="Obdĺžnik 5"/>
          <p:cNvSpPr>
            <a:spLocks noChangeArrowheads="1"/>
          </p:cNvSpPr>
          <p:nvPr/>
        </p:nvSpPr>
        <p:spPr bwMode="auto">
          <a:xfrm>
            <a:off x="563563" y="692150"/>
            <a:ext cx="80645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400" b="1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</a:t>
            </a:r>
            <a:endParaRPr lang="sk-SK" altLang="sk-SK" sz="20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000" b="1">
                <a:solidFill>
                  <a:srgbClr val="000000"/>
                </a:solidFill>
                <a:latin typeface="Arial" panose="020B0604020202020204" pitchFamily="34" charset="0"/>
              </a:rPr>
              <a:t> Sieťovanie ETP Slovensko    Sporiaci program „IDA“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20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7653" name="Picture 3" descr="C:\Users\vajova\Dropbox\Uhorske\FOTO\Uhorské_ induviduálna stavba  studne klienta, ktorý získal na finančné prostriedky zapojením sa do sporivého programu  IDA cez   n.o. ETP Slovensk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54188"/>
            <a:ext cx="83534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28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3984</TotalTime>
  <Words>245</Words>
  <Application>Microsoft Office PowerPoint</Application>
  <PresentationFormat>Prezentácia na obrazovke (4:3)</PresentationFormat>
  <Paragraphs>122</Paragraphs>
  <Slides>11</Slides>
  <Notes>6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6" baseType="lpstr">
      <vt:lpstr>Arial</vt:lpstr>
      <vt:lpstr>Calibri</vt:lpstr>
      <vt:lpstr>Verdana</vt:lpstr>
      <vt:lpstr>Wingdings 2</vt:lpstr>
      <vt:lpstr>Aspekt</vt:lpstr>
      <vt:lpstr>        </vt:lpstr>
      <vt:lpstr>Regionálni koordinátori NP TSP</vt:lpstr>
      <vt:lpstr>Základné údaje o terénnej sociálnej práci</vt:lpstr>
      <vt:lpstr>Počet intervencií (RK Š. Kati, monitorovacie obdobie marec – máj 2015)</vt:lpstr>
      <vt:lpstr>   Dlhodobý pozitívny dopad realizácie TSP v obciach regiónov na kvalitu života klientov</vt:lpstr>
      <vt:lpstr>Prezentácia programu PowerPoint</vt:lpstr>
      <vt:lpstr>        </vt:lpstr>
      <vt:lpstr>        </vt:lpstr>
      <vt:lpstr>        </vt:lpstr>
      <vt:lpstr>        </vt:lpstr>
      <vt:lpstr>        </vt:lpstr>
    </vt:vector>
  </TitlesOfParts>
  <Company>Fond socialneho rozvoja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Národný projekt  Terénna sociálna práca v obciach</dc:title>
  <dc:creator>fukas</dc:creator>
  <cp:lastModifiedBy>Jablonický Pavol</cp:lastModifiedBy>
  <cp:revision>204</cp:revision>
  <cp:lastPrinted>2014-07-29T18:31:48Z</cp:lastPrinted>
  <dcterms:created xsi:type="dcterms:W3CDTF">2012-03-09T14:44:37Z</dcterms:created>
  <dcterms:modified xsi:type="dcterms:W3CDTF">2015-07-07T09:15:24Z</dcterms:modified>
</cp:coreProperties>
</file>