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</p:sldMasterIdLst>
  <p:notesMasterIdLst>
    <p:notesMasterId r:id="rId14"/>
  </p:notesMasterIdLst>
  <p:sldIdLst>
    <p:sldId id="261" r:id="rId2"/>
    <p:sldId id="296" r:id="rId3"/>
    <p:sldId id="304" r:id="rId4"/>
    <p:sldId id="306" r:id="rId5"/>
    <p:sldId id="299" r:id="rId6"/>
    <p:sldId id="300" r:id="rId7"/>
    <p:sldId id="301" r:id="rId8"/>
    <p:sldId id="303" r:id="rId9"/>
    <p:sldId id="302" r:id="rId10"/>
    <p:sldId id="308" r:id="rId11"/>
    <p:sldId id="309" r:id="rId12"/>
    <p:sldId id="305" r:id="rId13"/>
  </p:sldIdLst>
  <p:sldSz cx="9144000" cy="6858000" type="screen4x3"/>
  <p:notesSz cx="6784975" cy="9906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00"/>
    <a:srgbClr val="FF3300"/>
    <a:srgbClr val="F48E1E"/>
    <a:srgbClr val="CC6600"/>
    <a:srgbClr val="000000"/>
    <a:srgbClr val="00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redný štýl 4 - zvýrazneni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7842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5300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41638" cy="495300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77850A8-C7A9-46FE-A5D6-0A8F96481588}" type="datetimeFigureOut">
              <a:rPr lang="sk-SK"/>
              <a:pPr>
                <a:defRPr/>
              </a:pPr>
              <a:t>27. 6. 2015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48" tIns="45624" rIns="91248" bIns="45624" rtlCol="0" anchor="ctr"/>
          <a:lstStyle/>
          <a:p>
            <a:pPr lvl="0"/>
            <a:endParaRPr lang="sk-SK" noProof="0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7863" y="4705350"/>
            <a:ext cx="5429250" cy="4457700"/>
          </a:xfrm>
          <a:prstGeom prst="rect">
            <a:avLst/>
          </a:prstGeom>
        </p:spPr>
        <p:txBody>
          <a:bodyPr vert="horz" lIns="91248" tIns="45624" rIns="91248" bIns="45624" rtlCol="0"/>
          <a:lstStyle/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1638" cy="495300"/>
          </a:xfrm>
          <a:prstGeom prst="rect">
            <a:avLst/>
          </a:prstGeom>
        </p:spPr>
        <p:txBody>
          <a:bodyPr vert="horz" lIns="91248" tIns="45624" rIns="91248" bIns="456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41750" y="9409113"/>
            <a:ext cx="2941638" cy="495300"/>
          </a:xfrm>
          <a:prstGeom prst="rect">
            <a:avLst/>
          </a:prstGeom>
        </p:spPr>
        <p:txBody>
          <a:bodyPr vert="horz" wrap="square" lIns="91248" tIns="45624" rIns="91248" bIns="456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C9E97EF1-AF56-40F3-BCBD-7F1B52A083B6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1905541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altLang="sk-SK" smtClean="0"/>
          </a:p>
        </p:txBody>
      </p:sp>
      <p:sp>
        <p:nvSpPr>
          <p:cNvPr id="8196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46A658-5771-4620-B8DA-9CCE49DB5AA6}" type="slidenum">
              <a:rPr lang="sk-SK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125579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ĺžni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Zaoblený obdĺžnik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k-SK" smtClean="0"/>
              <a:t>Upravte štýl predlohy podnadpisov</a:t>
            </a:r>
            <a:endParaRPr lang="en-US"/>
          </a:p>
        </p:txBody>
      </p:sp>
      <p:sp>
        <p:nvSpPr>
          <p:cNvPr id="7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91F096-243C-430E-879C-324A81EF59AC}" type="datetimeFigureOut">
              <a:rPr lang="sk-SK"/>
              <a:pPr>
                <a:defRPr/>
              </a:pPr>
              <a:t>27. 6. 2015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B3CDC-B49A-4675-B094-AFB842DE601C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DBEB0-55F9-453E-8312-1B86AEF3DFFC}" type="datetimeFigureOut">
              <a:rPr lang="sk-SK"/>
              <a:pPr>
                <a:defRPr/>
              </a:pPr>
              <a:t>27. 6. 2015</a:t>
            </a:fld>
            <a:endParaRPr lang="sk-SK" dirty="0"/>
          </a:p>
        </p:txBody>
      </p:sp>
      <p:sp>
        <p:nvSpPr>
          <p:cNvPr id="5" name="Zástupný symbol päty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B1623-DBC6-490C-8FCB-EB7D2A317F29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78870-2F22-4C83-A165-F07F068576CB}" type="datetimeFigureOut">
              <a:rPr lang="sk-SK"/>
              <a:pPr>
                <a:defRPr/>
              </a:pPr>
              <a:t>27. 6. 2015</a:t>
            </a:fld>
            <a:endParaRPr lang="sk-SK" dirty="0"/>
          </a:p>
        </p:txBody>
      </p:sp>
      <p:sp>
        <p:nvSpPr>
          <p:cNvPr id="5" name="Zástupný symbol päty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9D88E-52A1-4B5F-9074-BDC92D50FF42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1EC04-9D37-4BF1-8C8F-F49734D9D45F}" type="datetimeFigureOut">
              <a:rPr lang="sk-SK"/>
              <a:pPr>
                <a:defRPr/>
              </a:pPr>
              <a:t>27. 6. 2015</a:t>
            </a:fld>
            <a:endParaRPr lang="sk-SK" dirty="0"/>
          </a:p>
        </p:txBody>
      </p:sp>
      <p:sp>
        <p:nvSpPr>
          <p:cNvPr id="5" name="Zástupný symbol päty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3BA0B-A24B-42D6-8A2E-74B319CA472C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ĺžni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Zaoblený obdĺžnik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128E74-BC9D-40ED-8A74-30047A095167}" type="datetimeFigureOut">
              <a:rPr lang="sk-SK"/>
              <a:pPr>
                <a:defRPr/>
              </a:pPr>
              <a:t>27. 6. 2015</a:t>
            </a:fld>
            <a:endParaRPr lang="sk-SK" dirty="0"/>
          </a:p>
        </p:txBody>
      </p:sp>
      <p:sp>
        <p:nvSpPr>
          <p:cNvPr id="7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8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FB6C4-4913-467D-8124-7C29083D90BC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32491-664B-400A-A6CA-EF71C63DE788}" type="datetimeFigureOut">
              <a:rPr lang="sk-SK"/>
              <a:pPr>
                <a:defRPr/>
              </a:pPr>
              <a:t>27. 6. 2015</a:t>
            </a:fld>
            <a:endParaRPr lang="sk-SK" dirty="0"/>
          </a:p>
        </p:txBody>
      </p:sp>
      <p:sp>
        <p:nvSpPr>
          <p:cNvPr id="6" name="Zástupný symbol päty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29BF4-97A6-415C-AF13-D98271F25723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98BD0-826B-44BB-8091-FA48F915555B}" type="datetimeFigureOut">
              <a:rPr lang="sk-SK"/>
              <a:pPr>
                <a:defRPr/>
              </a:pPr>
              <a:t>27. 6. 2015</a:t>
            </a:fld>
            <a:endParaRPr lang="sk-SK" dirty="0"/>
          </a:p>
        </p:txBody>
      </p:sp>
      <p:sp>
        <p:nvSpPr>
          <p:cNvPr id="8" name="Zástupný symbol päty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5C160-FC50-47D7-8B77-61A123A35397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ACC2E-6459-4BC5-B008-EF0510EFB39A}" type="datetimeFigureOut">
              <a:rPr lang="sk-SK"/>
              <a:pPr>
                <a:defRPr/>
              </a:pPr>
              <a:t>27. 6. 2015</a:t>
            </a:fld>
            <a:endParaRPr lang="sk-SK" dirty="0"/>
          </a:p>
        </p:txBody>
      </p:sp>
      <p:sp>
        <p:nvSpPr>
          <p:cNvPr id="4" name="Zástupný symbol päty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75D99-7582-40A3-BE67-A61A583A0C95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20B9E7-A96D-4B83-BFA1-752C752D32C1}" type="datetimeFigureOut">
              <a:rPr lang="sk-SK"/>
              <a:pPr>
                <a:defRPr/>
              </a:pPr>
              <a:t>27. 6. 2015</a:t>
            </a:fld>
            <a:endParaRPr lang="sk-SK" dirty="0"/>
          </a:p>
        </p:txBody>
      </p:sp>
      <p:sp>
        <p:nvSpPr>
          <p:cNvPr id="4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FAD2F-140C-4C05-91CF-C7E7D8DC9051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BFFE4-DCF5-4932-8961-00D66851CA0D}" type="datetimeFigureOut">
              <a:rPr lang="sk-SK"/>
              <a:pPr>
                <a:defRPr/>
              </a:pPr>
              <a:t>27. 6. 2015</a:t>
            </a:fld>
            <a:endParaRPr lang="sk-SK" dirty="0"/>
          </a:p>
        </p:txBody>
      </p:sp>
      <p:sp>
        <p:nvSpPr>
          <p:cNvPr id="6" name="Zástupný symbol päty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E56F3-FCCF-4BD7-BFEB-1DF55914A478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ĺžnik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Obdĺžnik s jedným zaobleným rohom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7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0604C7-9853-444B-A75F-481BD6E739AB}" type="datetimeFigureOut">
              <a:rPr lang="sk-SK"/>
              <a:pPr>
                <a:defRPr/>
              </a:pPr>
              <a:t>27. 6. 2015</a:t>
            </a:fld>
            <a:endParaRPr lang="sk-SK" dirty="0"/>
          </a:p>
        </p:txBody>
      </p:sp>
      <p:sp>
        <p:nvSpPr>
          <p:cNvPr id="8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FA974-8A98-4936-BCE0-BB0E9ACD3E2F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ĺžnik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Zaoblený obdĺžn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Zástupný symbol nadpisu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031" name="Zástupný symbol textu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  <a:endParaRPr lang="en-US" altLang="sk-SK" smtClean="0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61217173-FD9B-4C8D-9E6D-74C9B5E7A215}" type="datetimeFigureOut">
              <a:rPr lang="sk-SK"/>
              <a:pPr>
                <a:defRPr/>
              </a:pPr>
              <a:t>27. 6. 2015</a:t>
            </a:fld>
            <a:endParaRPr lang="sk-SK" dirty="0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A7A399"/>
                </a:solidFill>
              </a:defRPr>
            </a:lvl1pPr>
          </a:lstStyle>
          <a:p>
            <a:fld id="{4754C957-6140-4015-8E6C-63FD3430A811}" type="slidenum">
              <a:rPr lang="sk-SK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47" r:id="rId2"/>
    <p:sldLayoutId id="2147484055" r:id="rId3"/>
    <p:sldLayoutId id="2147484048" r:id="rId4"/>
    <p:sldLayoutId id="2147484049" r:id="rId5"/>
    <p:sldLayoutId id="2147484050" r:id="rId6"/>
    <p:sldLayoutId id="2147484056" r:id="rId7"/>
    <p:sldLayoutId id="2147484051" r:id="rId8"/>
    <p:sldLayoutId id="2147484057" r:id="rId9"/>
    <p:sldLayoutId id="2147484052" r:id="rId10"/>
    <p:sldLayoutId id="21474840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>
            <a:alpha val="8313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87900" y="836613"/>
            <a:ext cx="3313113" cy="2928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87900" y="4171950"/>
            <a:ext cx="3313113" cy="17049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k-SK" dirty="0" smtClean="0">
              <a:solidFill>
                <a:srgbClr val="F48E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k-SK" dirty="0">
              <a:solidFill>
                <a:srgbClr val="F48E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aoblený obdĺžnik 4"/>
          <p:cNvSpPr/>
          <p:nvPr/>
        </p:nvSpPr>
        <p:spPr>
          <a:xfrm>
            <a:off x="487363" y="3573463"/>
            <a:ext cx="8208962" cy="2808287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k-SK" sz="12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sk-SK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sk-SK" sz="12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sk-SK" sz="12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sk-SK" sz="12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sk-SK" sz="12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sk-SK" sz="12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sk-SK" sz="12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sk-SK" sz="3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sk-SK" sz="3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sk-SK" sz="13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Národný projekt Terénna sociálna práca v obciach </a:t>
            </a:r>
          </a:p>
          <a:p>
            <a:pPr algn="ctr" eaLnBrk="1" hangingPunct="1">
              <a:defRPr/>
            </a:pPr>
            <a:r>
              <a:rPr lang="sk-SK" sz="13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realizuje </a:t>
            </a:r>
          </a:p>
          <a:p>
            <a:pPr algn="ctr" eaLnBrk="1" hangingPunct="1">
              <a:defRPr/>
            </a:pPr>
            <a:r>
              <a:rPr lang="sk-SK" sz="1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Implementačná agentúra Ministerstva práce, sociálnych vecí a rodiny Slovenskej republiky. </a:t>
            </a:r>
          </a:p>
          <a:p>
            <a:pPr algn="ctr" eaLnBrk="1" hangingPunct="1">
              <a:defRPr/>
            </a:pPr>
            <a:endParaRPr lang="sk-SK" sz="12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sk-SK" sz="12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sk-SK" sz="12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sk-SK" sz="14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sk-SK" sz="14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sk-SK" sz="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sk-SK" sz="9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sk-SK" sz="1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PRIESTOR NA VAŠU PRÍLEŽITOSŤ</a:t>
            </a:r>
          </a:p>
          <a:p>
            <a:pPr algn="ctr" eaLnBrk="1" hangingPunct="1">
              <a:defRPr/>
            </a:pPr>
            <a:r>
              <a:rPr lang="sk-SK" sz="1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Tento projekt sa realizuje vďaka podpore z ESF v rámci OP </a:t>
            </a:r>
            <a:r>
              <a:rPr lang="sk-SK" sz="12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ZaSI</a:t>
            </a:r>
            <a:r>
              <a:rPr lang="sk-SK" sz="1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sk-SK" sz="1200" b="1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www.esf.gov.sk</a:t>
            </a:r>
            <a:endParaRPr lang="sk-SK" sz="1200" b="1" u="sng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sk-SK" sz="12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sk-SK" sz="14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sk-SK" sz="14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sk-SK" sz="14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sk-SK" sz="14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sk-SK" sz="14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sk-SK" sz="14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4652963"/>
            <a:ext cx="8763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4868863"/>
            <a:ext cx="22320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Obdĺžnik 5"/>
          <p:cNvSpPr>
            <a:spLocks noChangeArrowheads="1"/>
          </p:cNvSpPr>
          <p:nvPr/>
        </p:nvSpPr>
        <p:spPr bwMode="auto">
          <a:xfrm>
            <a:off x="563563" y="692150"/>
            <a:ext cx="8064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sk-SK" sz="2400" b="1" dirty="0"/>
          </a:p>
          <a:p>
            <a:pPr algn="ctr" eaLnBrk="1" hangingPunct="1"/>
            <a:r>
              <a:rPr lang="sk-SK" sz="2400" b="1" dirty="0" smtClean="0"/>
              <a:t>Vývoj Terénnej sociálnej práce</a:t>
            </a:r>
          </a:p>
          <a:p>
            <a:pPr algn="ctr" eaLnBrk="1" hangingPunct="1"/>
            <a:r>
              <a:rPr lang="sk-SK" sz="2400" b="1" dirty="0" smtClean="0"/>
              <a:t>v obci Cinobaňa </a:t>
            </a:r>
          </a:p>
          <a:p>
            <a:pPr algn="ctr" eaLnBrk="1" hangingPunct="1"/>
            <a:r>
              <a:rPr lang="sk-SK" sz="2400" b="1" dirty="0" smtClean="0"/>
              <a:t>vzhľadom na prácu TSP/ATSP </a:t>
            </a:r>
          </a:p>
          <a:p>
            <a:pPr algn="ctr" eaLnBrk="1" hangingPunct="1"/>
            <a:r>
              <a:rPr lang="sk-SK" sz="2400" b="1" dirty="0" smtClean="0"/>
              <a:t>v rokoch </a:t>
            </a:r>
            <a:r>
              <a:rPr lang="sk-SK" sz="2400" b="1" dirty="0" smtClean="0"/>
              <a:t>2013-2015</a:t>
            </a:r>
            <a:endParaRPr lang="sk-SK" altLang="sk-SK" sz="2000" dirty="0" smtClean="0"/>
          </a:p>
          <a:p>
            <a:pPr algn="ctr" eaLnBrk="1" hangingPunct="1"/>
            <a:endParaRPr lang="sk-SK" altLang="sk-SK" sz="2000" dirty="0"/>
          </a:p>
        </p:txBody>
      </p:sp>
      <p:pic>
        <p:nvPicPr>
          <p:cNvPr id="7176" name="Obrázok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5350" y="4910138"/>
            <a:ext cx="18415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821784"/>
          </a:xfrm>
        </p:spPr>
        <p:txBody>
          <a:bodyPr/>
          <a:lstStyle/>
          <a:p>
            <a:pPr algn="ctr"/>
            <a:r>
              <a:rPr lang="sk-SK" dirty="0">
                <a:solidFill>
                  <a:srgbClr val="FF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Skupinové aktivity 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67544" y="579438"/>
            <a:ext cx="4248471" cy="792162"/>
          </a:xfrm>
        </p:spPr>
        <p:txBody>
          <a:bodyPr/>
          <a:lstStyle/>
          <a:p>
            <a:r>
              <a:rPr lang="sk-SK" sz="2000" dirty="0" smtClean="0"/>
              <a:t>Burza šatstva organizovaná zo zbierok šatstva od obyvateľov a </a:t>
            </a:r>
            <a:r>
              <a:rPr lang="sk-SK" sz="2000" dirty="0" err="1" smtClean="0"/>
              <a:t>donorov</a:t>
            </a:r>
            <a:endParaRPr lang="sk-SK" sz="20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52963" y="849684"/>
            <a:ext cx="3931920" cy="792162"/>
          </a:xfrm>
        </p:spPr>
        <p:txBody>
          <a:bodyPr/>
          <a:lstStyle/>
          <a:p>
            <a:r>
              <a:rPr lang="sk-SK" sz="2000" dirty="0"/>
              <a:t>Mikulášske balíčky zakúpené z financií získaných z burzy šatstva</a:t>
            </a:r>
          </a:p>
          <a:p>
            <a:endParaRPr lang="sk-SK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870"/>
          <a:stretch/>
        </p:blipFill>
        <p:spPr>
          <a:xfrm>
            <a:off x="1043608" y="1641846"/>
            <a:ext cx="2616993" cy="3284510"/>
          </a:xfrm>
        </p:spPr>
      </p:pic>
      <p:pic>
        <p:nvPicPr>
          <p:cNvPr id="8" name="Zástupný symbol obsahu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60" y="1902233"/>
            <a:ext cx="3930650" cy="26204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918641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893792"/>
          </a:xfrm>
        </p:spPr>
        <p:txBody>
          <a:bodyPr/>
          <a:lstStyle/>
          <a:p>
            <a:pPr algn="ctr"/>
            <a:r>
              <a:rPr lang="sk-SK" dirty="0" smtClean="0">
                <a:solidFill>
                  <a:srgbClr val="FF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Sieťovanie a spolupráca 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7223" y="579438"/>
            <a:ext cx="4044945" cy="977354"/>
          </a:xfrm>
        </p:spPr>
        <p:txBody>
          <a:bodyPr/>
          <a:lstStyle/>
          <a:p>
            <a:r>
              <a:rPr lang="sk-SK" sz="2000" dirty="0"/>
              <a:t>Burza šatstva </a:t>
            </a:r>
            <a:r>
              <a:rPr lang="sk-SK" sz="2000" dirty="0" smtClean="0"/>
              <a:t>organizovaná v spolupráci s TSP v obci Lovinobaňa</a:t>
            </a:r>
            <a:endParaRPr lang="sk-SK" sz="20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sk-SK" sz="2000" dirty="0" smtClean="0"/>
              <a:t>Vianočné balíky pre deti žijúce vylúčene v obci Lovinobaňa</a:t>
            </a:r>
            <a:endParaRPr lang="sk-SK" sz="2000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38" y="1729063"/>
            <a:ext cx="3930650" cy="2947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Zástupný symbol obsahu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852" b="19175"/>
          <a:stretch/>
        </p:blipFill>
        <p:spPr>
          <a:xfrm>
            <a:off x="5285981" y="1556793"/>
            <a:ext cx="2664295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932759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916416" cy="1828800"/>
          </a:xfrm>
        </p:spPr>
        <p:txBody>
          <a:bodyPr>
            <a:normAutofit/>
          </a:bodyPr>
          <a:lstStyle/>
          <a:p>
            <a:pPr algn="ctr"/>
            <a:r>
              <a:rPr lang="sk-SK" sz="4800" dirty="0">
                <a:solidFill>
                  <a:srgbClr val="FF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Ďakujeme za pozornosť!</a:t>
            </a:r>
          </a:p>
        </p:txBody>
      </p:sp>
    </p:spTree>
    <p:extLst>
      <p:ext uri="{BB962C8B-B14F-4D97-AF65-F5344CB8AC3E}">
        <p14:creationId xmlns="" xmlns:p14="http://schemas.microsoft.com/office/powerpoint/2010/main" val="7726606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95288" y="1541463"/>
            <a:ext cx="8280400" cy="10461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eaLnBrk="1" hangingPunct="1">
              <a:buFont typeface="Wingdings" panose="05000000000000000000" pitchFamily="2" charset="2"/>
              <a:buChar char="ü"/>
              <a:defRPr/>
            </a:pPr>
            <a:endParaRPr lang="sk-SK" sz="800" dirty="0"/>
          </a:p>
          <a:p>
            <a:pPr eaLnBrk="1" hangingPunct="1">
              <a:defRPr/>
            </a:pPr>
            <a:endParaRPr lang="sk-SK" dirty="0"/>
          </a:p>
          <a:p>
            <a:pPr marL="57150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k-SK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sk-SK" dirty="0"/>
          </a:p>
        </p:txBody>
      </p:sp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20502859"/>
              </p:ext>
            </p:extLst>
          </p:nvPr>
        </p:nvGraphicFramePr>
        <p:xfrm>
          <a:off x="395288" y="3222336"/>
          <a:ext cx="8353425" cy="3231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88480"/>
                <a:gridCol w="6264945"/>
              </a:tblGrid>
              <a:tr h="903938">
                <a:tc>
                  <a:txBody>
                    <a:bodyPr/>
                    <a:lstStyle/>
                    <a:p>
                      <a:r>
                        <a:rPr lang="sk-SK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Situácia v obci </a:t>
                      </a:r>
                      <a:endParaRPr lang="sk-SK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2" marB="45732"/>
                </a:tc>
                <a:tc>
                  <a:txBody>
                    <a:bodyPr/>
                    <a:lstStyle/>
                    <a:p>
                      <a:pPr marL="171450" indent="-1714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sk-SK" sz="11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počet obyvateľov: 2317</a:t>
                      </a:r>
                    </a:p>
                    <a:p>
                      <a:pPr marL="171450" indent="-1714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sk-SK" sz="11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počet klientov TSP: 120</a:t>
                      </a:r>
                    </a:p>
                    <a:p>
                      <a:pPr marL="171450" indent="-1714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sk-SK" sz="11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počet TSP: 1  </a:t>
                      </a:r>
                    </a:p>
                    <a:p>
                      <a:pPr marL="171450" indent="-1714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sk-SK" sz="11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počet ATSP: 1</a:t>
                      </a:r>
                    </a:p>
                    <a:p>
                      <a:pPr marL="171450" indent="-1714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sk-SK" sz="11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realizácia NP TSP: od 01. apríla 2015</a:t>
                      </a:r>
                    </a:p>
                  </a:txBody>
                  <a:tcPr marL="91443" marR="91443" marT="45732" marB="45732"/>
                </a:tc>
              </a:tr>
              <a:tr h="577936">
                <a:tc>
                  <a:txBody>
                    <a:bodyPr/>
                    <a:lstStyle/>
                    <a:p>
                      <a:r>
                        <a:rPr lang="sk-SK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Oblasť pôsobnosti</a:t>
                      </a:r>
                      <a:endParaRPr lang="sk-SK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2" marB="45732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sk-SK" sz="11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práca TSP/ATSP zameraná hlavne na predchádzanie </a:t>
                      </a:r>
                      <a:r>
                        <a:rPr kumimoji="0" lang="sk-SK" sz="11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sociálno-patologickým javom, </a:t>
                      </a:r>
                      <a:r>
                        <a:rPr kumimoji="0" lang="sk-SK" sz="11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bývanie, pomoc pri získavaní zamestnania, finančnú gramotnosť  klientov, sociálne zabezpečenie, školskú dochádzku, zdravie</a:t>
                      </a:r>
                      <a:endParaRPr kumimoji="0" lang="sk-SK" sz="1100" b="1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32" marB="45732"/>
                </a:tc>
              </a:tr>
              <a:tr h="903938">
                <a:tc>
                  <a:txBody>
                    <a:bodyPr/>
                    <a:lstStyle/>
                    <a:p>
                      <a:r>
                        <a:rPr lang="sk-SK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Pozitívna zmena</a:t>
                      </a:r>
                      <a:endParaRPr lang="sk-SK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2" marB="45732"/>
                </a:tc>
                <a:tc>
                  <a:txBody>
                    <a:bodyPr/>
                    <a:lstStyle/>
                    <a:p>
                      <a:pPr marL="171450" indent="-1714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sk-SK" sz="11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pôsobenie na predchádzanie </a:t>
                      </a:r>
                      <a:r>
                        <a:rPr kumimoji="0" lang="sk-SK" sz="11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sociálno-patologickým javom</a:t>
                      </a:r>
                      <a:endParaRPr kumimoji="0" lang="sk-SK" sz="1100" b="1" kern="1200" baseline="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sk-SK" sz="11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zlepšenie školskej dochádzky</a:t>
                      </a:r>
                      <a:endParaRPr kumimoji="0" lang="sk-SK" sz="1100" b="1" kern="1200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sk-SK" sz="11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zvýšená starostlivosť o zdravie</a:t>
                      </a:r>
                    </a:p>
                    <a:p>
                      <a:pPr marL="171450" indent="-1714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sk-SK" sz="11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znižovanie zadlženosti klientov a zodpovednejší prístup k financiám</a:t>
                      </a:r>
                    </a:p>
                    <a:p>
                      <a:pPr marL="171450" indent="-1714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sk-SK" sz="11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pracovné zaradenie </a:t>
                      </a:r>
                    </a:p>
                  </a:txBody>
                  <a:tcPr marL="91443" marR="91443" marT="45732" marB="45732"/>
                </a:tc>
              </a:tr>
              <a:tr h="4742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3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Projekty realizované v prospech MRK</a:t>
                      </a:r>
                    </a:p>
                  </a:txBody>
                  <a:tcPr marL="91443" marR="91443" marT="45732" marB="45732"/>
                </a:tc>
                <a:tc>
                  <a:txBody>
                    <a:bodyPr/>
                    <a:lstStyle/>
                    <a:p>
                      <a:pPr marL="171450" indent="-1714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sk-SK" sz="11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Národný projekt terénna sociálna práca</a:t>
                      </a:r>
                    </a:p>
                    <a:p>
                      <a:pPr marL="171450" indent="-1714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sk-SK" sz="11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Národný projekt komunitné centrá</a:t>
                      </a:r>
                    </a:p>
                  </a:txBody>
                  <a:tcPr marL="91443" marR="91443" marT="45732" marB="45732"/>
                </a:tc>
              </a:tr>
              <a:tr h="281571">
                <a:tc>
                  <a:txBody>
                    <a:bodyPr/>
                    <a:lstStyle/>
                    <a:p>
                      <a:r>
                        <a:rPr lang="sk-SK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Regionálny koordinátor</a:t>
                      </a:r>
                      <a:endParaRPr lang="sk-SK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2" marB="45732"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sk-SK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Štefan Kati</a:t>
                      </a:r>
                      <a:endParaRPr lang="sk-SK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2" marB="45732"/>
                </a:tc>
              </a:tr>
            </a:tbl>
          </a:graphicData>
        </a:graphic>
      </p:graphicFrame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32960"/>
            <a:ext cx="4970302" cy="27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59" y="971183"/>
            <a:ext cx="3729385" cy="2097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bdĺžnik 11"/>
          <p:cNvSpPr/>
          <p:nvPr/>
        </p:nvSpPr>
        <p:spPr>
          <a:xfrm>
            <a:off x="3563888" y="379112"/>
            <a:ext cx="504056" cy="601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Vývojový diagram: údaje 9"/>
          <p:cNvSpPr/>
          <p:nvPr/>
        </p:nvSpPr>
        <p:spPr>
          <a:xfrm rot="323731">
            <a:off x="3824596" y="231462"/>
            <a:ext cx="300139" cy="2842765"/>
          </a:xfrm>
          <a:prstGeom prst="flowChartInputOutpu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2288"/>
          <a:stretch/>
        </p:blipFill>
        <p:spPr>
          <a:xfrm>
            <a:off x="395289" y="2996952"/>
            <a:ext cx="8352000" cy="192374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56" t="4513" r="5248" b="5691"/>
          <a:stretch/>
        </p:blipFill>
        <p:spPr>
          <a:xfrm>
            <a:off x="460325" y="435388"/>
            <a:ext cx="511275" cy="661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Vývojový diagram: dokument 8"/>
          <p:cNvSpPr/>
          <p:nvPr/>
        </p:nvSpPr>
        <p:spPr>
          <a:xfrm>
            <a:off x="1267694" y="453812"/>
            <a:ext cx="2394446" cy="504289"/>
          </a:xfrm>
          <a:prstGeom prst="flowChartDocumen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Zaoblený obdĺžnik 2"/>
          <p:cNvSpPr/>
          <p:nvPr/>
        </p:nvSpPr>
        <p:spPr>
          <a:xfrm>
            <a:off x="968917" y="524912"/>
            <a:ext cx="2531112" cy="322262"/>
          </a:xfrm>
          <a:prstGeom prst="roundRect">
            <a:avLst>
              <a:gd name="adj" fmla="val 2955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71463" eaLnBrk="1" hangingPunct="1">
              <a:defRPr/>
            </a:pPr>
            <a:r>
              <a:rPr lang="sk-SK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CINOBAŇA</a:t>
            </a:r>
            <a:endParaRPr lang="sk-SK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7204" y="4916342"/>
            <a:ext cx="8183880" cy="749776"/>
          </a:xfrm>
          <a:ln>
            <a:noFill/>
          </a:ln>
          <a:effectLst/>
        </p:spPr>
        <p:txBody>
          <a:bodyPr>
            <a:normAutofit/>
          </a:bodyPr>
          <a:lstStyle/>
          <a:p>
            <a:pPr algn="ctr"/>
            <a:r>
              <a:rPr lang="sk-SK" sz="4000" dirty="0">
                <a:solidFill>
                  <a:srgbClr val="FF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Pracovníci TSP Cinobaňa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Terénny sociálny pracovník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obce Cinobaňa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Asistent terénneho sociálneho pracovníka obce Cinobaňa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sk-SK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Mgr</a:t>
            </a:r>
            <a:r>
              <a:rPr lang="sk-SK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Peter KATONA</a:t>
            </a:r>
            <a:endParaRPr lang="sk-SK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k-SK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Jozef DEMJAN</a:t>
            </a:r>
            <a:endParaRPr lang="sk-SK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449" y="2276872"/>
            <a:ext cx="1945469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Foto jozef"/>
          <p:cNvPicPr>
            <a:picLocks noChangeAspect="1" noChangeArrowheads="1"/>
          </p:cNvPicPr>
          <p:nvPr/>
        </p:nvPicPr>
        <p:blipFill>
          <a:blip r:embed="rId3" cstate="print">
            <a:lum bright="24000" contrast="3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07" r="11665"/>
          <a:stretch>
            <a:fillRect/>
          </a:stretch>
        </p:blipFill>
        <p:spPr bwMode="auto">
          <a:xfrm>
            <a:off x="5626427" y="2276872"/>
            <a:ext cx="1983403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409035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576064"/>
          </a:xfrm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ctr"/>
            <a:r>
              <a:rPr lang="sk-SK" sz="3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Terénna sociálna práca v obci Cinobaňa</a:t>
            </a:r>
            <a:endParaRPr lang="sk-SK" sz="3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static.panoramio.com/photos/large/145995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71" t="35258" r="2978" b="21649"/>
          <a:stretch/>
        </p:blipFill>
        <p:spPr bwMode="auto">
          <a:xfrm>
            <a:off x="742432" y="1124744"/>
            <a:ext cx="7704856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742432" y="2852936"/>
            <a:ext cx="7704856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sk-SK" sz="1400" dirty="0" smtClean="0"/>
              <a:t>Terénna sociálna práca ako štandardná sociálna služba, ktorá pracuje s ľuďmi žijúcimi v podmienkach sociálneho vylúčenia, sa prvýkrát v Cinobani začala realizovať 1.4.2013, v rôznych sociálnych prostrediach: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1400" dirty="0" smtClean="0"/>
              <a:t>na </a:t>
            </a:r>
            <a:r>
              <a:rPr lang="sk-SK" sz="1400" dirty="0"/>
              <a:t>obecnom úrade, </a:t>
            </a:r>
            <a:endParaRPr lang="sk-SK" sz="1400" dirty="0" smtClean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1400" dirty="0" smtClean="0"/>
              <a:t>v </a:t>
            </a:r>
            <a:r>
              <a:rPr lang="sk-SK" sz="1400" dirty="0"/>
              <a:t>domácnosti klienta, </a:t>
            </a:r>
            <a:endParaRPr lang="sk-SK" sz="1400" dirty="0" smtClean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1400" dirty="0" smtClean="0"/>
              <a:t>v </a:t>
            </a:r>
            <a:r>
              <a:rPr lang="sk-SK" sz="1400" dirty="0"/>
              <a:t>komunitných inštitúciách alebo v otvorenom </a:t>
            </a:r>
            <a:r>
              <a:rPr lang="sk-SK" sz="1400" dirty="0" smtClean="0"/>
              <a:t>prostredí.</a:t>
            </a:r>
          </a:p>
          <a:p>
            <a:pPr algn="just">
              <a:spcAft>
                <a:spcPts val="600"/>
              </a:spcAft>
            </a:pPr>
            <a:r>
              <a:rPr lang="sk-SK" sz="1400" dirty="0" smtClean="0"/>
              <a:t>Cieľovou </a:t>
            </a:r>
            <a:r>
              <a:rPr lang="sk-SK" sz="1400" dirty="0"/>
              <a:t>skupinou </a:t>
            </a:r>
            <a:r>
              <a:rPr lang="sk-SK" sz="1400" dirty="0" smtClean="0"/>
              <a:t>je hlavne skupina MRK, </a:t>
            </a:r>
            <a:r>
              <a:rPr lang="sk-SK" sz="1400" dirty="0"/>
              <a:t>definovaná nepriaznivou sociálnou situáciou</a:t>
            </a:r>
            <a:r>
              <a:rPr lang="sk-SK" sz="1400" dirty="0" smtClean="0"/>
              <a:t>. </a:t>
            </a:r>
          </a:p>
          <a:p>
            <a:pPr algn="just">
              <a:spcAft>
                <a:spcPts val="600"/>
              </a:spcAft>
            </a:pPr>
            <a:r>
              <a:rPr lang="sk-SK" sz="1400" dirty="0" smtClean="0"/>
              <a:t>Terénnu sociálnu prácu vykonávajú dvaja pracovníci, TSP a ATSP.</a:t>
            </a:r>
          </a:p>
          <a:p>
            <a:pPr algn="just">
              <a:spcAft>
                <a:spcPts val="600"/>
              </a:spcAft>
            </a:pPr>
            <a:r>
              <a:rPr lang="sk-SK" sz="1400" dirty="0" smtClean="0"/>
              <a:t>1.4.2015 Terénna sociálna práca plynule prešla pod NP TSP.</a:t>
            </a:r>
          </a:p>
          <a:p>
            <a:r>
              <a:rPr lang="sk-SK" sz="1600" dirty="0" smtClean="0"/>
              <a:t>Za celé obdobie vykonali pracovníci veľké množstvo intervencií na vyriešenie rôznych životných situácií klientov.</a:t>
            </a:r>
            <a:endParaRPr lang="sk-SK" sz="1600" dirty="0"/>
          </a:p>
        </p:txBody>
      </p:sp>
    </p:spTree>
    <p:extLst>
      <p:ext uri="{BB962C8B-B14F-4D97-AF65-F5344CB8AC3E}">
        <p14:creationId xmlns="" xmlns:p14="http://schemas.microsoft.com/office/powerpoint/2010/main" val="19563186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877272"/>
            <a:ext cx="8543920" cy="576064"/>
          </a:xfrm>
          <a:ln>
            <a:noFill/>
          </a:ln>
          <a:effectLst/>
        </p:spPr>
        <p:txBody>
          <a:bodyPr>
            <a:noAutofit/>
          </a:bodyPr>
          <a:lstStyle/>
          <a:p>
            <a:r>
              <a:rPr lang="sk-SK" sz="2800" dirty="0">
                <a:solidFill>
                  <a:srgbClr val="FF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Oprava strechy bytového domu obývaného MRK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97239" y="452590"/>
            <a:ext cx="7776864" cy="1584176"/>
          </a:xfrm>
          <a:noFill/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Pracovníci TSP 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Cinobaňa v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spolupráci s Komunitným 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centrom v Cinobani,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Slovenskými a zahraničnými neziskovými a cirkevnými organizáciami, zorganizovali 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finančnú zbierku na opravu strechy bytového domu obývaného MRK.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Vďaka tejto zbierke sa podarilo opraviť strechu bytového domu, ktorá bola v havarijnom stave a hrozilo jej </a:t>
            </a: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zničenie a sanácia budovy. Na jej oprave sa podieľali aj samotní obyvatelia bytovky.</a:t>
            </a:r>
            <a:endParaRPr lang="sk-S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sk-SK" sz="1200" dirty="0"/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563" y="1958001"/>
            <a:ext cx="2679648" cy="35765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Zástupný symbol obsahu 4"/>
          <p:cNvPicPr>
            <a:picLocks noGrp="1" noChangeAspect="1"/>
          </p:cNvPicPr>
          <p:nvPr>
            <p:ph sz="quarter" idx="2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279" b="20930"/>
          <a:stretch/>
        </p:blipFill>
        <p:spPr>
          <a:xfrm>
            <a:off x="899590" y="2060151"/>
            <a:ext cx="4123191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91" y="3726657"/>
            <a:ext cx="2408791" cy="18078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321863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0246" y="4716740"/>
            <a:ext cx="8183880" cy="1051560"/>
          </a:xfrm>
          <a:ln>
            <a:noFill/>
          </a:ln>
          <a:effectLst/>
        </p:spPr>
        <p:txBody>
          <a:bodyPr>
            <a:noAutofit/>
          </a:bodyPr>
          <a:lstStyle/>
          <a:p>
            <a:pPr algn="ctr"/>
            <a:r>
              <a:rPr lang="pl-PL" dirty="0" smtClean="0">
                <a:solidFill>
                  <a:srgbClr val="FF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Zabezpečenie </a:t>
            </a:r>
            <a:r>
              <a:rPr lang="pl-PL" dirty="0">
                <a:solidFill>
                  <a:srgbClr val="FF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mobilných kontajnerov na </a:t>
            </a:r>
            <a:r>
              <a:rPr lang="pl-PL" dirty="0" smtClean="0">
                <a:solidFill>
                  <a:srgbClr val="FF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komunálny odpad</a:t>
            </a:r>
            <a:endParaRPr lang="sk-SK" dirty="0">
              <a:solidFill>
                <a:srgbClr val="FF33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510246" y="548680"/>
            <a:ext cx="8008739" cy="1152128"/>
          </a:xfrm>
        </p:spPr>
        <p:txBody>
          <a:bodyPr/>
          <a:lstStyle/>
          <a:p>
            <a:pPr algn="just"/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Pracovníci TSP Cinobaňa, zorganizovali zbierku medzi obyvateľmi bytového domu z MRK, za účelom zakúpenia mobilných kontajnerov na komunálny odpad.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90" t="17099" r="90" b="-10370"/>
          <a:stretch/>
        </p:blipFill>
        <p:spPr>
          <a:xfrm>
            <a:off x="539552" y="1916832"/>
            <a:ext cx="3930650" cy="2749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Zástupný symbol obsahu 6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354"/>
          <a:stretch/>
        </p:blipFill>
        <p:spPr>
          <a:xfrm>
            <a:off x="4602186" y="1916832"/>
            <a:ext cx="3988877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7767555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7204" y="4653136"/>
            <a:ext cx="8183880" cy="1051560"/>
          </a:xfrm>
          <a:ln>
            <a:noFill/>
          </a:ln>
          <a:effectLst/>
        </p:spPr>
        <p:txBody>
          <a:bodyPr>
            <a:noAutofit/>
          </a:bodyPr>
          <a:lstStyle/>
          <a:p>
            <a:pPr algn="ctr"/>
            <a:r>
              <a:rPr lang="sk-SK" dirty="0">
                <a:solidFill>
                  <a:srgbClr val="FF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Práca s klientom v domácnosti, v jeho prirodzenom prostredí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2000" smtClean="0">
                <a:latin typeface="Arial" panose="020B0604020202020204" pitchFamily="34" charset="0"/>
                <a:cs typeface="Arial" panose="020B0604020202020204" pitchFamily="34" charset="0"/>
              </a:rPr>
              <a:t>Návšteva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 domácnostiach klientov v súčinnosti s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UPSVaR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Lučenec alebo Poltár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52169" y="703372"/>
            <a:ext cx="3931920" cy="792162"/>
          </a:xfrm>
        </p:spPr>
        <p:txBody>
          <a:bodyPr/>
          <a:lstStyle/>
          <a:p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Poradenstvo u klientov ohľadom štátnych sociálnych dávok, pomoci v hmotnej núdzi a iné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83"/>
          <a:stretch/>
        </p:blipFill>
        <p:spPr>
          <a:xfrm>
            <a:off x="608013" y="1876170"/>
            <a:ext cx="4232927" cy="2421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Zástupný symbol obsahu 7"/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511" b="6313"/>
          <a:stretch/>
        </p:blipFill>
        <p:spPr>
          <a:xfrm>
            <a:off x="4932040" y="1876169"/>
            <a:ext cx="3652049" cy="24169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278138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085184"/>
            <a:ext cx="8183880" cy="821784"/>
          </a:xfrm>
          <a:ln>
            <a:noFill/>
          </a:ln>
          <a:effectLst/>
        </p:spPr>
        <p:txBody>
          <a:bodyPr>
            <a:noAutofit/>
          </a:bodyPr>
          <a:lstStyle/>
          <a:p>
            <a:pPr algn="ctr"/>
            <a:r>
              <a:rPr lang="sk-SK" dirty="0">
                <a:solidFill>
                  <a:srgbClr val="FF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Práca s klientom v kancelárii TSP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67544" y="633292"/>
            <a:ext cx="4104456" cy="792162"/>
          </a:xfrm>
        </p:spPr>
        <p:txBody>
          <a:bodyPr/>
          <a:lstStyle/>
          <a:p>
            <a:r>
              <a:rPr lang="sk-S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Pomoc klientom pri hľadaní vhodného zamestnania so zreteľom na aktívnu participáciu</a:t>
            </a:r>
            <a:endParaRPr lang="sk-SK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Pomoc klientom pri riešení exekúcií a návrhu splátkového kalendára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3499"/>
            <a:ext cx="3396911" cy="1609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Zástupný symbol obsahu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60" y="1628800"/>
            <a:ext cx="3930650" cy="2947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321"/>
          <a:stretch/>
        </p:blipFill>
        <p:spPr>
          <a:xfrm>
            <a:off x="899592" y="3296764"/>
            <a:ext cx="3396911" cy="19324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739578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7204" y="4947783"/>
            <a:ext cx="8229252" cy="893792"/>
          </a:xfrm>
          <a:ln>
            <a:noFill/>
          </a:ln>
          <a:effectLst/>
        </p:spPr>
        <p:txBody>
          <a:bodyPr>
            <a:normAutofit/>
          </a:bodyPr>
          <a:lstStyle/>
          <a:p>
            <a:pPr algn="ctr"/>
            <a:r>
              <a:rPr lang="sk-SK" dirty="0" smtClean="0">
                <a:solidFill>
                  <a:srgbClr val="FF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Skupinové</a:t>
            </a:r>
            <a:r>
              <a:rPr lang="sk-SK" sz="4000" dirty="0" smtClean="0">
                <a:solidFill>
                  <a:srgbClr val="FF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solidFill>
                  <a:srgbClr val="FF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aktivity</a:t>
            </a:r>
            <a:r>
              <a:rPr lang="sk-SK" sz="4000" dirty="0" smtClean="0">
                <a:solidFill>
                  <a:srgbClr val="FF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sz="4000" dirty="0">
              <a:solidFill>
                <a:srgbClr val="FF33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9553" y="579438"/>
            <a:ext cx="4112616" cy="792162"/>
          </a:xfrm>
        </p:spPr>
        <p:txBody>
          <a:bodyPr/>
          <a:lstStyle/>
          <a:p>
            <a:pPr algn="just"/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Verejné stretnutia za účelom odvrátenia hrozieb odpojenia bytového domu obývaného MRK od vody alebo problémov s komunálnym odpadom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just"/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Besedy zamerané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na prevenciu 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sociálno-patologických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javov so 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žiakmi Základnej a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Špeciálnej školy v Cinobani</a:t>
            </a:r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169" y="1628800"/>
            <a:ext cx="2944167" cy="22081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62" t="12735"/>
          <a:stretch/>
        </p:blipFill>
        <p:spPr>
          <a:xfrm>
            <a:off x="5580112" y="3088830"/>
            <a:ext cx="2912847" cy="2084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176"/>
          <a:stretch/>
        </p:blipFill>
        <p:spPr>
          <a:xfrm>
            <a:off x="1797902" y="3345502"/>
            <a:ext cx="2741242" cy="18274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Zástupný symbol obsahu 7"/>
          <p:cNvPicPr>
            <a:picLocks noGrp="1" noChangeAspect="1"/>
          </p:cNvPicPr>
          <p:nvPr>
            <p:ph sz="quarter" idx="4"/>
          </p:nvPr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652"/>
          <a:stretch/>
        </p:blipFill>
        <p:spPr>
          <a:xfrm>
            <a:off x="876187" y="1556792"/>
            <a:ext cx="3050243" cy="20491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06777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4587</TotalTime>
  <Words>414</Words>
  <Application>Microsoft Office PowerPoint</Application>
  <PresentationFormat>Prezentácia na obrazovke (4:3)</PresentationFormat>
  <Paragraphs>92</Paragraphs>
  <Slides>12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Aspekt</vt:lpstr>
      <vt:lpstr>        </vt:lpstr>
      <vt:lpstr>Snímka 2</vt:lpstr>
      <vt:lpstr>Pracovníci TSP Cinobaňa</vt:lpstr>
      <vt:lpstr>Terénna sociálna práca v obci Cinobaňa</vt:lpstr>
      <vt:lpstr>Oprava strechy bytového domu obývaného MRK</vt:lpstr>
      <vt:lpstr>Zabezpečenie mobilných kontajnerov na komunálny odpad</vt:lpstr>
      <vt:lpstr>Práca s klientom v domácnosti, v jeho prirodzenom prostredí</vt:lpstr>
      <vt:lpstr>Práca s klientom v kancelárii TSP</vt:lpstr>
      <vt:lpstr>Skupinové aktivity </vt:lpstr>
      <vt:lpstr>Skupinové aktivity </vt:lpstr>
      <vt:lpstr>Sieťovanie a spolupráca </vt:lpstr>
      <vt:lpstr>Ďakujeme za pozornosť!</vt:lpstr>
    </vt:vector>
  </TitlesOfParts>
  <Company>Fond socialneho rozvoja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Národný projekt  Terénna sociálna práca v obciach</dc:title>
  <dc:creator>fukas</dc:creator>
  <cp:lastModifiedBy>Zasadacka</cp:lastModifiedBy>
  <cp:revision>225</cp:revision>
  <cp:lastPrinted>2014-07-29T18:31:48Z</cp:lastPrinted>
  <dcterms:created xsi:type="dcterms:W3CDTF">2012-03-09T14:44:37Z</dcterms:created>
  <dcterms:modified xsi:type="dcterms:W3CDTF">2015-06-27T14:59:29Z</dcterms:modified>
</cp:coreProperties>
</file>