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66" r:id="rId5"/>
    <p:sldId id="261" r:id="rId6"/>
    <p:sldId id="268" r:id="rId7"/>
    <p:sldId id="260" r:id="rId8"/>
    <p:sldId id="262" r:id="rId9"/>
    <p:sldId id="263" r:id="rId10"/>
    <p:sldId id="267" r:id="rId11"/>
    <p:sldId id="269" r:id="rId12"/>
    <p:sldId id="259" r:id="rId1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0000"/>
    <a:srgbClr val="003300"/>
    <a:srgbClr val="666633"/>
    <a:srgbClr val="0066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0433" autoAdjust="0"/>
  </p:normalViewPr>
  <p:slideViewPr>
    <p:cSldViewPr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0B68A-1016-462F-8130-E07C859B0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A38A1-2682-4902-BBD2-10895CDD3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E703D-BBD5-42FF-AE3E-0F80572D0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DB9BD-B25A-4F81-964D-B91534056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46E7-350B-49B9-94AE-1DBC8C956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3F2EE-E2A0-49DA-8BFA-7B646D444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913-8CCE-4831-AC3C-BA530E767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FD2D-EC39-4149-B50B-9BA0B7C07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F248D-1108-4E4C-B61D-C32E39B28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9AC46-9C92-495B-8F37-21F3CC71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6B0C7-4CC3-4FBB-AE9D-066962522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E8268-3E7E-4A1B-8978-21BFA2044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6961-2A00-4589-B818-5CE5B45EB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B8CA-9DA0-41FA-83D7-132B9DF07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7942B-7B5D-4748-A777-8F73B64CD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F4C82-0EE3-4977-B47F-CE945BB77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37124-DCB1-4576-BC93-72B21DAFF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21014-450C-4630-AB46-67F54F58A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44CE-7508-4E70-9F70-51A319836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91BD4-C2AA-484A-99F4-5AA3A28B2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D025B-D039-4001-B0EA-84F5639AC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FF1A7-8DB7-448D-A5B9-BDB997273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DCFB61CB-FEC2-45E6-BFE7-5A2E1987EF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7AA2816D-37B8-493D-976D-BF07474652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file:///C:\Documents%20and%20Settings\Terenaci\Plocha\prezentacia%20Lucenec-%20NPTSP\Prezentacia%20LC\ipps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95288" y="2205038"/>
            <a:ext cx="8424862" cy="3311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35150" y="0"/>
            <a:ext cx="6985000" cy="12954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ctr" eaLnBrk="1" hangingPunct="1"/>
            <a:r>
              <a:rPr lang="sk-SK" sz="8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80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8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8000" dirty="0" smtClean="0">
                <a:solidFill>
                  <a:schemeClr val="bg1"/>
                </a:solidFill>
                <a:latin typeface="Arial" charset="0"/>
              </a:rPr>
              <a:t>                       TSP 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sk-SK" sz="80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sk-SK" sz="8000" dirty="0">
                <a:solidFill>
                  <a:schemeClr val="bg1"/>
                </a:solidFill>
                <a:latin typeface="Arial" charset="0"/>
              </a:rPr>
              <a:t>Bôrka</a:t>
            </a:r>
            <a:endParaRPr lang="cs-CZ" sz="8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318" name="Obrázok 4" descr="Popis: ESF logo new_SK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661025"/>
            <a:ext cx="549275" cy="865188"/>
          </a:xfrm>
          <a:prstGeom prst="rect">
            <a:avLst/>
          </a:prstGeom>
          <a:noFill/>
        </p:spPr>
      </p:pic>
      <p:pic>
        <p:nvPicPr>
          <p:cNvPr id="13320" name="Obrázo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662613"/>
            <a:ext cx="1008063" cy="957262"/>
          </a:xfrm>
          <a:prstGeom prst="rect">
            <a:avLst/>
          </a:prstGeom>
          <a:noFill/>
        </p:spPr>
      </p:pic>
      <p:sp>
        <p:nvSpPr>
          <p:cNvPr id="13321" name="Podnadpis 12"/>
          <p:cNvSpPr>
            <a:spLocks noGrp="1"/>
          </p:cNvSpPr>
          <p:nvPr>
            <p:ph type="subTitle" idx="4294967295"/>
          </p:nvPr>
        </p:nvSpPr>
        <p:spPr>
          <a:xfrm>
            <a:off x="2627313" y="1268413"/>
            <a:ext cx="5041900" cy="7921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sk-SK" sz="4000" b="1" dirty="0">
                <a:solidFill>
                  <a:srgbClr val="FFFFCC"/>
                </a:solidFill>
                <a:latin typeface="Arial" charset="0"/>
              </a:rPr>
              <a:t>Bôrka č.5, 049 42</a:t>
            </a:r>
          </a:p>
        </p:txBody>
      </p:sp>
      <p:pic>
        <p:nvPicPr>
          <p:cNvPr id="13325" name="Picture 13" descr="IAMPSVR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661025"/>
            <a:ext cx="2736850" cy="912813"/>
          </a:xfrm>
          <a:prstGeom prst="rect">
            <a:avLst/>
          </a:prstGeom>
          <a:noFill/>
        </p:spPr>
      </p:pic>
      <p:pic>
        <p:nvPicPr>
          <p:cNvPr id="13326" name="Picture 14" descr="erb_bor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60350"/>
            <a:ext cx="1423987" cy="1635125"/>
          </a:xfrm>
          <a:prstGeom prst="rect">
            <a:avLst/>
          </a:prstGeom>
          <a:noFill/>
        </p:spPr>
      </p:pic>
      <p:pic>
        <p:nvPicPr>
          <p:cNvPr id="13328" name="Picture 16" descr="IMG_31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492375"/>
            <a:ext cx="3743325" cy="2808288"/>
          </a:xfrm>
          <a:prstGeom prst="rect">
            <a:avLst/>
          </a:prstGeom>
          <a:noFill/>
        </p:spPr>
      </p:pic>
      <p:pic>
        <p:nvPicPr>
          <p:cNvPr id="13329" name="Picture 17" descr="IMGP84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492375"/>
            <a:ext cx="3889375" cy="278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288" y="476250"/>
            <a:ext cx="8424862" cy="7207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272337" cy="609600"/>
          </a:xfrm>
          <a:noFill/>
        </p:spPr>
        <p:txBody>
          <a:bodyPr/>
          <a:lstStyle/>
          <a:p>
            <a:pPr algn="ctr"/>
            <a:r>
              <a:rPr lang="sk-SK" sz="3200" b="1">
                <a:solidFill>
                  <a:schemeClr val="bg1"/>
                </a:solidFill>
                <a:latin typeface="Arial" charset="0"/>
              </a:rPr>
              <a:t>Priebežné výsledky projektu</a:t>
            </a:r>
            <a:endParaRPr lang="cs-CZ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484313"/>
            <a:ext cx="7467600" cy="47513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Znížená kriminalita mladistvých aj dospelých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Zvýšená bezpečnosť v obci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Uvoľnenie 50 % rodín zo systému IOP - zlepšenie školskej dochádzky / 7 rodín- 48 detí /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Celkovo zlepšená školská dochádzka detí .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Stabilizovaná finančná situácia v rodinách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Legalizácia cca 7 stavieb.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Doriešenie problému so závislosťou na alkohole u dvoch klientov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Zvýšená úroveň riešenia sociálneho zabezpečenia obyvateľov</a:t>
            </a:r>
          </a:p>
          <a:p>
            <a:pPr>
              <a:lnSpc>
                <a:spcPct val="90000"/>
              </a:lnSpc>
            </a:pPr>
            <a:r>
              <a:rPr lang="sk-SK" sz="2400" b="1">
                <a:latin typeface="Arial" charset="0"/>
              </a:rPr>
              <a:t>Vybavenie 8 rôznych druhov dôchodkov a iné.</a:t>
            </a:r>
            <a:endParaRPr lang="cs-CZ" sz="2400" b="1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Z:\newtek\_backgrounds_1.02\Tim\powerpoint templates\21-40\autumn_myst\elements\autumn_myst_p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346063"/>
            <a:ext cx="8424862" cy="14398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214290"/>
            <a:ext cx="8229600" cy="1428759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ctr" eaLnBrk="1" hangingPunct="1"/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          </a:t>
            </a:r>
            <a:br>
              <a:rPr lang="sk-SK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3600" b="1" dirty="0">
                <a:solidFill>
                  <a:schemeClr val="bg1"/>
                </a:solidFill>
                <a:latin typeface="Arial" charset="0"/>
              </a:rPr>
            </a:b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</a:t>
            </a:r>
            <a:br>
              <a:rPr lang="sk-SK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V </a:t>
            </a: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>našej praxi často používané </a:t>
            </a: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  publikácie</a:t>
            </a:r>
            <a:endParaRPr lang="cs-CZ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1989138"/>
            <a:ext cx="6769100" cy="649287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k-SK" b="1" dirty="0">
                <a:latin typeface="Arial" charset="0"/>
              </a:rPr>
              <a:t> </a:t>
            </a:r>
            <a:r>
              <a:rPr lang="sk-SK" b="1" dirty="0" smtClean="0">
                <a:latin typeface="Arial" charset="0"/>
              </a:rPr>
              <a:t>                                                           dostupné </a:t>
            </a:r>
            <a:r>
              <a:rPr lang="sk-SK" b="1" dirty="0">
                <a:latin typeface="Arial" charset="0"/>
              </a:rPr>
              <a:t>na internete</a:t>
            </a:r>
            <a:endParaRPr lang="cs-CZ" b="1" dirty="0">
              <a:latin typeface="Arial" charset="0"/>
            </a:endParaRP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1547813" y="2781300"/>
            <a:ext cx="7129462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k-SK" sz="2000" b="1" dirty="0">
                <a:latin typeface="Arial" charset="0"/>
                <a:ea typeface="Calibri" pitchFamily="34" charset="0"/>
                <a:cs typeface="Arial" charset="0"/>
              </a:rPr>
              <a:t>1. Konflikt, zmierovanie, zmierovacie rady, autor: Dušan Ondrušek, Vladimír Labáth, Zuzana Tordová, Vydalo: združenie PDCS, rok 2004, ISBN 80-968934-7-5   </a:t>
            </a:r>
          </a:p>
          <a:p>
            <a:pPr algn="just" eaLnBrk="0" hangingPunct="0"/>
            <a:r>
              <a:rPr lang="sk-SK" sz="1800" b="1" dirty="0">
                <a:solidFill>
                  <a:srgbClr val="22228B"/>
                </a:solidFill>
                <a:latin typeface="Arial" charset="0"/>
                <a:ea typeface="Calibri" pitchFamily="34" charset="0"/>
                <a:cs typeface="Arial" charset="0"/>
              </a:rPr>
              <a:t>link:  </a:t>
            </a:r>
            <a:r>
              <a:rPr lang="sk-SK" sz="1800" b="1" i="1" dirty="0">
                <a:solidFill>
                  <a:srgbClr val="22228B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www.pdcs.sk/files/file/Publikacie/Konfikt_zmierovanie.pdf</a:t>
            </a:r>
            <a:r>
              <a:rPr lang="sk-SK" sz="1800" b="1" dirty="0">
                <a:solidFill>
                  <a:srgbClr val="22228B"/>
                </a:solidFill>
                <a:latin typeface="Arial" charset="0"/>
                <a:ea typeface="Calibri" pitchFamily="34" charset="0"/>
                <a:cs typeface="Arial" charset="0"/>
              </a:rPr>
              <a:t>‎</a:t>
            </a:r>
            <a:endParaRPr lang="sk-SK" sz="1800" b="1" dirty="0">
              <a:solidFill>
                <a:srgbClr val="22228B"/>
              </a:solidFill>
              <a:latin typeface="Arial" charset="0"/>
            </a:endParaRPr>
          </a:p>
          <a:p>
            <a:pPr algn="just" eaLnBrk="0" hangingPunct="0"/>
            <a:endParaRPr lang="sk-SK" sz="1800" b="1" dirty="0">
              <a:latin typeface="Arial" charset="0"/>
            </a:endParaRPr>
          </a:p>
          <a:p>
            <a:pPr algn="just" eaLnBrk="0" hangingPunct="0"/>
            <a:r>
              <a:rPr lang="sk-SK" sz="2000" b="1" dirty="0">
                <a:latin typeface="Arial" charset="0"/>
              </a:rPr>
              <a:t>2.  Ako používajú obce § 5 Občianskeho zákonníka, © Academia Istropolitana NOVA, Svätý Jur 2010, Autori: Mgr. Lucia Bizoňová, JUDr. Artúr Soldán, ISBN 978-80-968598-5-6 </a:t>
            </a:r>
          </a:p>
          <a:p>
            <a:pPr algn="just" eaLnBrk="0" hangingPunct="0"/>
            <a:r>
              <a:rPr lang="sk-SK" sz="1800" b="1" dirty="0">
                <a:solidFill>
                  <a:srgbClr val="22228B"/>
                </a:solidFill>
                <a:latin typeface="Arial" charset="0"/>
              </a:rPr>
              <a:t>link:  </a:t>
            </a:r>
            <a:r>
              <a:rPr lang="sk-SK" sz="1800" b="1" i="1" dirty="0">
                <a:solidFill>
                  <a:srgbClr val="22228B"/>
                </a:solidFill>
                <a:latin typeface="Arial" charset="0"/>
              </a:rPr>
              <a:t>www.ainova.sk/files/file/ES%20Brozura.pdf</a:t>
            </a:r>
            <a:r>
              <a:rPr lang="sk-SK" sz="1800" b="1" dirty="0">
                <a:latin typeface="Arial" charset="0"/>
              </a:rPr>
              <a:t>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5288" y="285728"/>
            <a:ext cx="8424862" cy="7207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7727950" cy="7540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ctr" eaLnBrk="1" hangingPunct="1"/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Charakteristika </a:t>
            </a: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>obce</a:t>
            </a:r>
            <a:endParaRPr lang="cs-CZ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1142984"/>
            <a:ext cx="7248547" cy="4143405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3600" dirty="0"/>
              <a:t>   </a:t>
            </a:r>
            <a:r>
              <a:rPr lang="sk-SK" sz="2200" b="1" dirty="0">
                <a:latin typeface="Arial" charset="0"/>
              </a:rPr>
              <a:t>Obec sa nachádza v  horskom prostredí údolia </a:t>
            </a:r>
            <a:endParaRPr lang="sk-SK" sz="2200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</a:t>
            </a:r>
            <a:r>
              <a:rPr lang="sk-SK" sz="2200" b="1" dirty="0" smtClean="0">
                <a:latin typeface="Arial" charset="0"/>
              </a:rPr>
              <a:t>    potoka </a:t>
            </a:r>
            <a:r>
              <a:rPr lang="sk-SK" sz="2200" b="1" dirty="0">
                <a:latin typeface="Arial" charset="0"/>
              </a:rPr>
              <a:t>Čremošná, v Slovenskom krase. </a:t>
            </a:r>
            <a:endParaRPr lang="sk-SK" sz="2200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</a:t>
            </a:r>
            <a:r>
              <a:rPr lang="sk-SK" sz="2200" b="1" dirty="0" smtClean="0">
                <a:latin typeface="Arial" charset="0"/>
              </a:rPr>
              <a:t>    Bôrka </a:t>
            </a:r>
            <a:r>
              <a:rPr lang="sk-SK" sz="2200" b="1" dirty="0">
                <a:latin typeface="Arial" charset="0"/>
              </a:rPr>
              <a:t>je koncová obec, ďaleko od  centier </a:t>
            </a:r>
            <a:endParaRPr lang="sk-SK" sz="2200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</a:t>
            </a:r>
            <a:r>
              <a:rPr lang="sk-SK" sz="2200" b="1" dirty="0" smtClean="0">
                <a:latin typeface="Arial" charset="0"/>
              </a:rPr>
              <a:t>    spoločenského </a:t>
            </a:r>
            <a:r>
              <a:rPr lang="sk-SK" sz="2200" b="1" dirty="0">
                <a:latin typeface="Arial" charset="0"/>
              </a:rPr>
              <a:t>diania. Pošta, </a:t>
            </a:r>
            <a:r>
              <a:rPr lang="sk-SK" sz="2200" b="1" dirty="0" smtClean="0">
                <a:latin typeface="Arial" charset="0"/>
              </a:rPr>
              <a:t>predškolské</a:t>
            </a: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</a:t>
            </a:r>
            <a:r>
              <a:rPr lang="sk-SK" sz="2200" b="1" dirty="0" smtClean="0">
                <a:latin typeface="Arial" charset="0"/>
              </a:rPr>
              <a:t>    </a:t>
            </a:r>
            <a:r>
              <a:rPr lang="sk-SK" sz="2200" b="1" dirty="0">
                <a:latin typeface="Arial" charset="0"/>
              </a:rPr>
              <a:t>a školské zariadenia sa nachádzajú v </a:t>
            </a:r>
            <a:r>
              <a:rPr lang="sk-SK" sz="2200" b="1" dirty="0" smtClean="0">
                <a:latin typeface="Arial" charset="0"/>
              </a:rPr>
              <a:t>strediskovej</a:t>
            </a: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</a:t>
            </a:r>
            <a:r>
              <a:rPr lang="sk-SK" sz="2200" b="1" dirty="0" smtClean="0">
                <a:latin typeface="Arial" charset="0"/>
              </a:rPr>
              <a:t>    </a:t>
            </a:r>
            <a:r>
              <a:rPr lang="sk-SK" sz="2200" b="1" dirty="0">
                <a:latin typeface="Arial" charset="0"/>
              </a:rPr>
              <a:t>obci  Drnava.</a:t>
            </a:r>
          </a:p>
          <a:p>
            <a:pPr algn="just" eaLnBrk="1" hangingPunct="1">
              <a:buFontTx/>
              <a:buNone/>
            </a:pPr>
            <a:endParaRPr lang="sk-SK" sz="12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     -  Drnava / 11 km /, </a:t>
            </a: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     -  Krásnohorské Podhradie  / 16 km /,                       </a:t>
            </a:r>
          </a:p>
          <a:p>
            <a:pPr eaLnBrk="1" hangingPunct="1">
              <a:buFontTx/>
              <a:buNone/>
            </a:pPr>
            <a:r>
              <a:rPr lang="sk-SK" sz="2200" b="1" dirty="0">
                <a:latin typeface="Arial" charset="0"/>
              </a:rPr>
              <a:t>      -  Rožňava   / 21,7 km /.</a:t>
            </a:r>
          </a:p>
          <a:p>
            <a:pPr eaLnBrk="1" hangingPunct="1"/>
            <a:endParaRPr lang="cs-CZ" sz="2200" b="1" dirty="0">
              <a:latin typeface="Arial" charset="0"/>
            </a:endParaRPr>
          </a:p>
        </p:txBody>
      </p:sp>
      <p:pic>
        <p:nvPicPr>
          <p:cNvPr id="14341" name="Picture 5" descr="pano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45125"/>
            <a:ext cx="8424862" cy="108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95288" y="350821"/>
            <a:ext cx="8424862" cy="7207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357166"/>
            <a:ext cx="7643866" cy="64294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l" eaLnBrk="1" hangingPunct="1"/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      </a:t>
            </a:r>
            <a:br>
              <a:rPr lang="sk-SK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900" b="1" dirty="0" smtClean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sk-SK" sz="3600" b="1" dirty="0" smtClean="0">
                <a:solidFill>
                  <a:schemeClr val="bg1"/>
                </a:solidFill>
                <a:latin typeface="Arial" charset="0"/>
              </a:rPr>
              <a:t> Obec </a:t>
            </a:r>
            <a:r>
              <a:rPr lang="sk-SK" sz="3600" b="1" dirty="0">
                <a:solidFill>
                  <a:schemeClr val="bg1"/>
                </a:solidFill>
                <a:latin typeface="Arial" charset="0"/>
              </a:rPr>
              <a:t>v obrazoch</a:t>
            </a:r>
            <a:r>
              <a:rPr lang="sk-SK" sz="2800" b="1" dirty="0">
                <a:solidFill>
                  <a:srgbClr val="CC9900"/>
                </a:solidFill>
                <a:latin typeface="Arial" charset="0"/>
              </a:rPr>
              <a:t> </a:t>
            </a:r>
            <a:br>
              <a:rPr lang="sk-SK" sz="2800" b="1" dirty="0">
                <a:solidFill>
                  <a:srgbClr val="CC9900"/>
                </a:solidFill>
                <a:latin typeface="Arial" charset="0"/>
              </a:rPr>
            </a:br>
            <a:endParaRPr lang="cs-CZ" sz="2800" b="1" dirty="0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836613"/>
            <a:ext cx="7178675" cy="15827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/>
              <a:t>    </a:t>
            </a:r>
            <a:endParaRPr lang="cs-CZ" sz="2000" b="1">
              <a:latin typeface="Arial" charset="0"/>
            </a:endParaRPr>
          </a:p>
        </p:txBody>
      </p:sp>
      <p:pic>
        <p:nvPicPr>
          <p:cNvPr id="23559" name="Picture 7" descr="IMG_09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341438"/>
            <a:ext cx="2519362" cy="1892300"/>
          </a:xfrm>
          <a:prstGeom prst="rect">
            <a:avLst/>
          </a:prstGeom>
          <a:noFill/>
        </p:spPr>
      </p:pic>
      <p:pic>
        <p:nvPicPr>
          <p:cNvPr id="23560" name="Picture 8" descr="píl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2808288" cy="1879600"/>
          </a:xfrm>
          <a:prstGeom prst="rect">
            <a:avLst/>
          </a:prstGeom>
          <a:noFill/>
        </p:spPr>
      </p:pic>
      <p:pic>
        <p:nvPicPr>
          <p:cNvPr id="23561" name="Picture 9" descr="IMG_1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341438"/>
            <a:ext cx="2519362" cy="1890712"/>
          </a:xfrm>
          <a:prstGeom prst="rect">
            <a:avLst/>
          </a:prstGeom>
          <a:noFill/>
        </p:spPr>
      </p:pic>
      <p:pic>
        <p:nvPicPr>
          <p:cNvPr id="23562" name="Picture 10" descr="IMGP89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00438"/>
            <a:ext cx="1976437" cy="2952750"/>
          </a:xfrm>
          <a:prstGeom prst="rect">
            <a:avLst/>
          </a:prstGeom>
          <a:noFill/>
        </p:spPr>
      </p:pic>
      <p:pic>
        <p:nvPicPr>
          <p:cNvPr id="23563" name="Picture 11" descr="IMGP90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500438"/>
            <a:ext cx="2133600" cy="2952750"/>
          </a:xfrm>
          <a:prstGeom prst="rect">
            <a:avLst/>
          </a:prstGeom>
          <a:noFill/>
        </p:spPr>
      </p:pic>
      <p:pic>
        <p:nvPicPr>
          <p:cNvPr id="23564" name="Picture 12" descr="IMG_12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3500438"/>
            <a:ext cx="3671887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395288" y="3933825"/>
            <a:ext cx="8424862" cy="2590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57158" y="214290"/>
            <a:ext cx="8424862" cy="64294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15395" name="Group 35"/>
          <p:cNvGraphicFramePr>
            <a:graphicFrameLocks noGrp="1"/>
          </p:cNvGraphicFramePr>
          <p:nvPr/>
        </p:nvGraphicFramePr>
        <p:xfrm>
          <a:off x="3779839" y="1412875"/>
          <a:ext cx="4721252" cy="2016126"/>
        </p:xfrm>
        <a:graphic>
          <a:graphicData uri="http://schemas.openxmlformats.org/drawingml/2006/table">
            <a:tbl>
              <a:tblPr/>
              <a:tblGrid>
                <a:gridCol w="3792557"/>
                <a:gridCol w="928695"/>
              </a:tblGrid>
              <a:tr h="116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Stav k 23.06.2015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Počet obyvateľov v obci Bôrka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545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Marginalizovaná komunita</a:t>
                      </a:r>
                      <a:endParaRPr kumimoji="0" 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Nemarginalizovaná komunita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2951162" cy="2219325"/>
          </a:xfrm>
          <a:prstGeom prst="rect">
            <a:avLst/>
          </a:prstGeom>
          <a:noFill/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684213" y="4076700"/>
            <a:ext cx="3959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k-SK" b="1" u="sng">
                <a:solidFill>
                  <a:srgbClr val="9933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Veková štruktúra </a:t>
            </a:r>
          </a:p>
          <a:p>
            <a:pPr algn="just"/>
            <a:endParaRPr lang="sk-SK" b="1">
              <a:solidFill>
                <a:schemeClr val="bg1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sk-SK" sz="1800" b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0-18 rokov            239  -   43,8</a:t>
            </a:r>
            <a:r>
              <a:rPr lang="sk-SK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sk-SK" sz="1800" b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%</a:t>
            </a:r>
            <a:r>
              <a:rPr lang="sk-SK" b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sk-SK" sz="1800" b="1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sk-SK" sz="1800" b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18 -60 rokov         252  -   46,2 %</a:t>
            </a:r>
          </a:p>
          <a:p>
            <a:pPr algn="just" eaLnBrk="0" hangingPunct="0"/>
            <a:r>
              <a:rPr lang="sk-SK" sz="1800" b="1" u="sng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nad 60 rokov          54  -   10,0 %</a:t>
            </a:r>
            <a:endParaRPr lang="sk-SK" sz="1800" b="1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sk-SK" sz="1800" b="1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sk-SK" sz="1800" b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Spolu                    545   -  100,0 %</a:t>
            </a:r>
          </a:p>
        </p:txBody>
      </p:sp>
      <p:sp>
        <p:nvSpPr>
          <p:cNvPr id="15370" name="Nadpis 13"/>
          <p:cNvSpPr>
            <a:spLocks noGrp="1"/>
          </p:cNvSpPr>
          <p:nvPr>
            <p:ph type="ctrTitle" idx="4294967295"/>
          </p:nvPr>
        </p:nvSpPr>
        <p:spPr>
          <a:xfrm>
            <a:off x="611188" y="260350"/>
            <a:ext cx="8032778" cy="6858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l" eaLnBrk="1" hangingPunct="1"/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   Štruktúra </a:t>
            </a:r>
            <a:r>
              <a:rPr lang="sk-SK" sz="3200" b="1" dirty="0">
                <a:solidFill>
                  <a:schemeClr val="bg1"/>
                </a:solidFill>
                <a:latin typeface="Arial" charset="0"/>
              </a:rPr>
              <a:t>obyvateľstva</a:t>
            </a:r>
          </a:p>
        </p:txBody>
      </p:sp>
      <p:pic>
        <p:nvPicPr>
          <p:cNvPr id="15390" name="Picture 30" descr="skupinovka-TSP-AT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21163"/>
            <a:ext cx="2808288" cy="200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orod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5763"/>
            <a:ext cx="8208962" cy="606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28596" y="285728"/>
            <a:ext cx="8424862" cy="7207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7242202" cy="6096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just" eaLnBrk="1" hangingPunct="1"/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</a:t>
            </a:r>
            <a:br>
              <a:rPr lang="sk-SK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 Organizácie </a:t>
            </a:r>
            <a:r>
              <a:rPr lang="sk-SK" sz="3200" b="1" dirty="0">
                <a:solidFill>
                  <a:schemeClr val="bg1"/>
                </a:solidFill>
                <a:latin typeface="Arial" charset="0"/>
              </a:rPr>
              <a:t>a TSP v obci</a:t>
            </a:r>
            <a:endParaRPr lang="cs-CZ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268413"/>
            <a:ext cx="6696075" cy="1152525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>
                <a:latin typeface="Arial" charset="0"/>
              </a:rPr>
              <a:t>Občianske združenie pre Bôrku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b="1" dirty="0">
                <a:latin typeface="Arial" charset="0"/>
              </a:rPr>
              <a:t>Reformovaná cirkev Bôrka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b="1" dirty="0">
                <a:latin typeface="Arial" charset="0"/>
              </a:rPr>
              <a:t>Rímskokatolícka cirkev farnosť Bôrka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b="1" dirty="0">
              <a:latin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79613" y="4881563"/>
            <a:ext cx="55451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k-SK" sz="2000" b="1" u="sng">
                <a:solidFill>
                  <a:srgbClr val="5D3603"/>
                </a:solidFill>
                <a:latin typeface="Arial" charset="0"/>
                <a:ea typeface="Calibri" pitchFamily="34" charset="0"/>
                <a:cs typeface="Arial" charset="0"/>
              </a:rPr>
              <a:t>Pracovníci terénnej sociálnej práce:</a:t>
            </a:r>
          </a:p>
          <a:p>
            <a:pPr algn="just"/>
            <a:endParaRPr lang="sk-SK" sz="800" b="1" u="sng">
              <a:solidFill>
                <a:srgbClr val="5D3603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/>
            <a:r>
              <a:rPr lang="sk-SK" sz="2000" b="1" i="1">
                <a:solidFill>
                  <a:srgbClr val="5D3603"/>
                </a:solidFill>
                <a:latin typeface="Arial" charset="0"/>
                <a:ea typeface="Calibri" pitchFamily="34" charset="0"/>
                <a:cs typeface="Arial" charset="0"/>
              </a:rPr>
              <a:t>Ing. Helena Fábianová – TSP</a:t>
            </a:r>
          </a:p>
          <a:p>
            <a:pPr algn="just"/>
            <a:r>
              <a:rPr lang="sk-SK" sz="2000" b="1" i="1">
                <a:solidFill>
                  <a:srgbClr val="5D3603"/>
                </a:solidFill>
                <a:latin typeface="Arial" charset="0"/>
                <a:ea typeface="Calibri" pitchFamily="34" charset="0"/>
                <a:cs typeface="Arial" charset="0"/>
              </a:rPr>
              <a:t>Edita Icsová – ATSP</a:t>
            </a:r>
          </a:p>
          <a:p>
            <a:pPr algn="just" eaLnBrk="0" hangingPunct="0"/>
            <a:r>
              <a:rPr lang="sk-SK" sz="2000" b="1" i="1">
                <a:solidFill>
                  <a:srgbClr val="5D3603"/>
                </a:solidFill>
                <a:latin typeface="Arial" charset="0"/>
                <a:ea typeface="Calibri" pitchFamily="34" charset="0"/>
                <a:cs typeface="Arial" charset="0"/>
              </a:rPr>
              <a:t>Iveta Fazekašová – ATSP</a:t>
            </a:r>
          </a:p>
        </p:txBody>
      </p:sp>
      <p:pic>
        <p:nvPicPr>
          <p:cNvPr id="16392" name="Picture 8" descr="IMG_3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565400"/>
            <a:ext cx="2881313" cy="2087563"/>
          </a:xfrm>
          <a:prstGeom prst="rect">
            <a:avLst/>
          </a:prstGeom>
          <a:noFill/>
        </p:spPr>
      </p:pic>
      <p:pic>
        <p:nvPicPr>
          <p:cNvPr id="16394" name="Picture 10" descr="IMG_3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565400"/>
            <a:ext cx="2808288" cy="210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260350"/>
            <a:ext cx="8424862" cy="7921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85728"/>
            <a:ext cx="8061329" cy="717551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ctr" eaLnBrk="1" hangingPunct="1"/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</a:t>
            </a:r>
            <a:br>
              <a:rPr lang="sk-SK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</a:t>
            </a:r>
            <a:br>
              <a:rPr lang="sk-SK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               Projekt </a:t>
            </a:r>
            <a:r>
              <a:rPr lang="sk-SK" sz="3200" b="1" dirty="0">
                <a:solidFill>
                  <a:schemeClr val="bg1"/>
                </a:solidFill>
                <a:latin typeface="Arial" charset="0"/>
              </a:rPr>
              <a:t>terénnej sociálnej práce</a:t>
            </a:r>
            <a:r>
              <a:rPr lang="sk-SK" sz="3200" b="1" dirty="0">
                <a:solidFill>
                  <a:srgbClr val="CC9900"/>
                </a:solidFill>
                <a:latin typeface="Arial" charset="0"/>
              </a:rPr>
              <a:t> </a:t>
            </a:r>
            <a:br>
              <a:rPr lang="sk-SK" sz="3200" b="1" dirty="0">
                <a:solidFill>
                  <a:srgbClr val="CC9900"/>
                </a:solidFill>
                <a:latin typeface="Arial" charset="0"/>
              </a:rPr>
            </a:br>
            <a:endParaRPr lang="cs-CZ" sz="3200" b="1" dirty="0">
              <a:solidFill>
                <a:srgbClr val="CC9900"/>
              </a:solidFill>
              <a:latin typeface="Arial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8992" y="1357297"/>
            <a:ext cx="5286413" cy="528641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800" b="1" dirty="0">
                <a:latin typeface="Arial" charset="0"/>
              </a:rPr>
              <a:t>           </a:t>
            </a:r>
            <a:r>
              <a:rPr lang="sk-SK" sz="2000" b="1" dirty="0">
                <a:latin typeface="Arial" charset="0"/>
              </a:rPr>
              <a:t>V rokoch 2005-2008 bol v obci </a:t>
            </a:r>
            <a:r>
              <a:rPr lang="sk-SK" sz="2000" b="1" dirty="0" smtClean="0">
                <a:latin typeface="Arial" charset="0"/>
              </a:rPr>
              <a:t>realizovaný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 </a:t>
            </a:r>
            <a:r>
              <a:rPr lang="sk-SK" sz="2000" b="1" dirty="0">
                <a:latin typeface="Arial" charset="0"/>
              </a:rPr>
              <a:t>projekt KSP. Projekt TSP sa realizoval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v  2 </a:t>
            </a:r>
            <a:r>
              <a:rPr lang="sk-SK" sz="2000" b="1" dirty="0">
                <a:latin typeface="Arial" charset="0"/>
              </a:rPr>
              <a:t>obdobiach a to v rokoch 2008-2010,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dopytovo </a:t>
            </a:r>
            <a:r>
              <a:rPr lang="sk-SK" sz="2000" b="1" dirty="0">
                <a:latin typeface="Arial" charset="0"/>
              </a:rPr>
              <a:t>orientovane, a od  01.06.2013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až  po </a:t>
            </a:r>
            <a:r>
              <a:rPr lang="sk-SK" sz="2000" b="1" dirty="0">
                <a:latin typeface="Arial" charset="0"/>
              </a:rPr>
              <a:t>súčasnosť ako NP TSP.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latin typeface="Arial" charset="0"/>
              </a:rPr>
              <a:t>   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     Pracovisko </a:t>
            </a:r>
            <a:r>
              <a:rPr lang="sk-SK" sz="2000" b="1" dirty="0">
                <a:latin typeface="Arial" charset="0"/>
              </a:rPr>
              <a:t>TSP sa nachádza v historickej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budove </a:t>
            </a:r>
            <a:r>
              <a:rPr lang="sk-SK" sz="2000" b="1" dirty="0">
                <a:latin typeface="Arial" charset="0"/>
              </a:rPr>
              <a:t>obecného úradu.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9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latin typeface="Arial" charset="0"/>
              </a:rPr>
              <a:t>    Projekt sa realizuje v  3 lokalitách, </a:t>
            </a:r>
            <a:endParaRPr lang="sk-SK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ktoré </a:t>
            </a:r>
            <a:r>
              <a:rPr lang="sk-SK" sz="2000" b="1" dirty="0">
                <a:latin typeface="Arial" charset="0"/>
              </a:rPr>
              <a:t>sú obývané marginalizovanou </a:t>
            </a:r>
            <a:endParaRPr lang="sk-SK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rómskou </a:t>
            </a:r>
            <a:r>
              <a:rPr lang="sk-SK" sz="2000" b="1" dirty="0">
                <a:latin typeface="Arial" charset="0"/>
              </a:rPr>
              <a:t>komunitou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latin typeface="Arial" charset="0"/>
              </a:rPr>
              <a:t>     -  „Pod skalkou“,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latin typeface="Arial" charset="0"/>
              </a:rPr>
              <a:t>     -  „Kohútia ulica“,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latin typeface="Arial" charset="0"/>
              </a:rPr>
              <a:t>     -  „Koniec dediny“,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/>
              <a:t>    </a:t>
            </a:r>
            <a:r>
              <a:rPr lang="sk-SK" sz="2000" dirty="0">
                <a:latin typeface="Arial" charset="0"/>
              </a:rPr>
              <a:t> </a:t>
            </a:r>
            <a:r>
              <a:rPr lang="sk-SK" sz="2000" b="1" dirty="0">
                <a:latin typeface="Arial" charset="0"/>
              </a:rPr>
              <a:t>Miestna komunita hovorí rómsky,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latin typeface="Arial" charset="0"/>
              </a:rPr>
              <a:t>    maďarsky a z časti slovensky.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>
              <a:latin typeface="Arial" charset="0"/>
            </a:endParaRPr>
          </a:p>
        </p:txBody>
      </p:sp>
      <p:pic>
        <p:nvPicPr>
          <p:cNvPr id="17414" name="Picture 6" descr="pr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7"/>
            <a:ext cx="2776565" cy="521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8596" y="3286124"/>
            <a:ext cx="8424862" cy="7207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8596" y="428604"/>
            <a:ext cx="8424862" cy="647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285728"/>
            <a:ext cx="6451626" cy="62232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just" eaLnBrk="1" hangingPunct="1"/>
            <a:r>
              <a:rPr lang="sk-SK" sz="28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800" b="1" dirty="0">
                <a:solidFill>
                  <a:schemeClr val="bg1"/>
                </a:solidFill>
                <a:latin typeface="Arial" charset="0"/>
              </a:rPr>
            </a:br>
            <a:r>
              <a:rPr lang="sk-SK" sz="2800" b="1" dirty="0" smtClean="0">
                <a:solidFill>
                  <a:schemeClr val="bg1"/>
                </a:solidFill>
                <a:latin typeface="Arial" charset="0"/>
              </a:rPr>
              <a:t>        </a:t>
            </a:r>
            <a:br>
              <a:rPr lang="sk-SK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2800" b="1" dirty="0" smtClean="0">
                <a:solidFill>
                  <a:schemeClr val="bg1"/>
                </a:solidFill>
                <a:latin typeface="Arial" charset="0"/>
              </a:rPr>
              <a:t>Zameranie </a:t>
            </a:r>
            <a:r>
              <a:rPr lang="sk-SK" sz="2800" b="1" dirty="0">
                <a:solidFill>
                  <a:schemeClr val="bg1"/>
                </a:solidFill>
                <a:latin typeface="Arial" charset="0"/>
              </a:rPr>
              <a:t>intervencií </a:t>
            </a:r>
            <a:r>
              <a:rPr lang="sk-SK" sz="2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sk-SK" sz="2800" dirty="0">
                <a:solidFill>
                  <a:schemeClr val="bg1"/>
                </a:solidFill>
                <a:latin typeface="Arial" charset="0"/>
              </a:rPr>
            </a:br>
            <a:endParaRPr lang="cs-CZ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7356" y="1268413"/>
            <a:ext cx="6929485" cy="5232421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900" dirty="0">
                <a:latin typeface="Arial" charset="0"/>
              </a:rPr>
              <a:t>          </a:t>
            </a:r>
            <a:r>
              <a:rPr lang="sk-SK" sz="2000" b="1" dirty="0">
                <a:latin typeface="Arial" charset="0"/>
              </a:rPr>
              <a:t>Intervencie sú zamerané na riešenie problémov 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v</a:t>
            </a:r>
            <a:r>
              <a:rPr lang="sk-SK" sz="2000" b="1" dirty="0">
                <a:latin typeface="Arial" charset="0"/>
              </a:rPr>
              <a:t> oblasti </a:t>
            </a:r>
            <a:r>
              <a:rPr lang="sk-SK" sz="2000" b="1" dirty="0" smtClean="0">
                <a:latin typeface="Arial" charset="0"/>
              </a:rPr>
              <a:t>nezamestnanosti</a:t>
            </a:r>
            <a:r>
              <a:rPr lang="sk-SK" sz="2000" b="1" dirty="0">
                <a:latin typeface="Arial" charset="0"/>
              </a:rPr>
              <a:t>, zanedbávania školskej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dochádzky</a:t>
            </a:r>
            <a:r>
              <a:rPr lang="sk-SK" sz="2000" b="1" dirty="0">
                <a:latin typeface="Arial" charset="0"/>
              </a:rPr>
              <a:t>, </a:t>
            </a:r>
            <a:r>
              <a:rPr lang="sk-SK" sz="2000" b="1" dirty="0" smtClean="0">
                <a:latin typeface="Arial" charset="0"/>
              </a:rPr>
              <a:t>absencie  </a:t>
            </a:r>
            <a:r>
              <a:rPr lang="sk-SK" sz="2000" b="1" dirty="0">
                <a:latin typeface="Arial" charset="0"/>
              </a:rPr>
              <a:t>sociálnych zručností,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viacgeneračných </a:t>
            </a:r>
            <a:r>
              <a:rPr lang="sk-SK" sz="2000" b="1" dirty="0">
                <a:latin typeface="Arial" charset="0"/>
              </a:rPr>
              <a:t>rodinných problémov</a:t>
            </a:r>
            <a:r>
              <a:rPr lang="sk-SK" sz="2000" b="1" dirty="0" smtClean="0">
                <a:latin typeface="Arial" charset="0"/>
              </a:rPr>
              <a:t>,  </a:t>
            </a:r>
            <a:r>
              <a:rPr lang="sk-SK" sz="2000" b="1" dirty="0">
                <a:latin typeface="Arial" charset="0"/>
              </a:rPr>
              <a:t>na zvýšenie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životnej </a:t>
            </a:r>
            <a:r>
              <a:rPr lang="sk-SK" sz="2000" b="1" dirty="0">
                <a:latin typeface="Arial" charset="0"/>
              </a:rPr>
              <a:t>úrovne  mnohopočetných rodín a na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zmiernenie </a:t>
            </a:r>
            <a:r>
              <a:rPr lang="sk-SK" sz="2000" b="1" dirty="0">
                <a:latin typeface="Arial" charset="0"/>
              </a:rPr>
              <a:t>ťažkých životných podmienok.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>
                <a:solidFill>
                  <a:srgbClr val="CC9900"/>
                </a:solidFill>
                <a:latin typeface="Arial" charset="0"/>
              </a:rPr>
              <a:t>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b="1" dirty="0" smtClean="0">
                <a:solidFill>
                  <a:srgbClr val="CC9900"/>
                </a:solidFill>
                <a:latin typeface="Arial" charset="0"/>
              </a:rPr>
              <a:t> </a:t>
            </a:r>
            <a:r>
              <a:rPr lang="sk-SK" sz="2800" b="1" dirty="0">
                <a:solidFill>
                  <a:schemeClr val="bg1"/>
                </a:solidFill>
                <a:latin typeface="Arial" charset="0"/>
              </a:rPr>
              <a:t>Skúšobné riešenia</a:t>
            </a:r>
            <a:endParaRPr lang="sk-SK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400" dirty="0">
                <a:latin typeface="Arial" charset="0"/>
              </a:rPr>
              <a:t> 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400" dirty="0">
                <a:latin typeface="Arial" charset="0"/>
              </a:rPr>
              <a:t>    </a:t>
            </a:r>
            <a:r>
              <a:rPr lang="sk-SK" sz="2000" b="1" dirty="0">
                <a:latin typeface="Arial" charset="0"/>
              </a:rPr>
              <a:t>Zmierovacie konania a riešenia konfliktov na pôde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Obecného </a:t>
            </a:r>
            <a:r>
              <a:rPr lang="sk-SK" sz="2000" b="1" dirty="0">
                <a:latin typeface="Arial" charset="0"/>
              </a:rPr>
              <a:t>úradu za uplatnenia kompetencie obce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v</a:t>
            </a:r>
            <a:r>
              <a:rPr lang="sk-SK" sz="2000" b="1" dirty="0">
                <a:latin typeface="Arial" charset="0"/>
              </a:rPr>
              <a:t> rozsahu  ustanovenia § 5 OZ - /</a:t>
            </a:r>
            <a:r>
              <a:rPr lang="sk-SK" sz="2000" dirty="0">
                <a:latin typeface="Arial" charset="0"/>
              </a:rPr>
              <a:t>správny orgán môže, </a:t>
            </a:r>
            <a:endParaRPr lang="sk-SK" sz="2000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latin typeface="Arial" charset="0"/>
              </a:rPr>
              <a:t>v</a:t>
            </a:r>
            <a:r>
              <a:rPr lang="sk-SK" sz="2000" dirty="0">
                <a:latin typeface="Arial" charset="0"/>
              </a:rPr>
              <a:t> prípade ak došlo k zrejmému zásahu do pokojného stavu, </a:t>
            </a:r>
            <a:endParaRPr lang="sk-SK" sz="2000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latin typeface="Arial" charset="0"/>
              </a:rPr>
              <a:t>predbežne </a:t>
            </a:r>
            <a:r>
              <a:rPr lang="sk-SK" sz="2000" dirty="0">
                <a:latin typeface="Arial" charset="0"/>
              </a:rPr>
              <a:t>zásah zakázať, alebo uložiť, aby bol obnovený </a:t>
            </a:r>
            <a:endParaRPr lang="sk-SK" sz="2000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latin typeface="Arial" charset="0"/>
              </a:rPr>
              <a:t>predošlý </a:t>
            </a:r>
            <a:r>
              <a:rPr lang="sk-SK" sz="2000" dirty="0">
                <a:latin typeface="Arial" charset="0"/>
              </a:rPr>
              <a:t>stav./</a:t>
            </a:r>
            <a:r>
              <a:rPr lang="sk-SK" sz="2000" b="1" dirty="0">
                <a:latin typeface="Arial" charset="0"/>
              </a:rPr>
              <a:t> Zmierovacie konania s výstupom </a:t>
            </a:r>
            <a:endParaRPr lang="sk-SK" sz="2000" b="1" dirty="0" smtClean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latin typeface="Arial" charset="0"/>
              </a:rPr>
              <a:t>„</a:t>
            </a:r>
            <a:r>
              <a:rPr lang="sk-SK" sz="2000" b="1" dirty="0">
                <a:latin typeface="Arial" charset="0"/>
              </a:rPr>
              <a:t>Dohody o urovnaní  </a:t>
            </a:r>
            <a:r>
              <a:rPr lang="cs-CZ" sz="2000" b="1" dirty="0">
                <a:latin typeface="Arial" charset="0"/>
                <a:cs typeface="Times New Roman" pitchFamily="18" charset="0"/>
              </a:rPr>
              <a:t>§</a:t>
            </a:r>
            <a:r>
              <a:rPr lang="sk-SK" sz="2000" b="1" dirty="0">
                <a:latin typeface="Arial" charset="0"/>
                <a:cs typeface="Times New Roman" pitchFamily="18" charset="0"/>
              </a:rPr>
              <a:t> </a:t>
            </a:r>
            <a:r>
              <a:rPr lang="sk-SK" sz="2000" b="1" dirty="0">
                <a:latin typeface="Arial" charset="0"/>
              </a:rPr>
              <a:t>585 OZ“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7207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331912" y="390508"/>
            <a:ext cx="7026301" cy="6096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 anchor="t"/>
          <a:lstStyle/>
          <a:p>
            <a:pPr algn="just"/>
            <a:r>
              <a:rPr lang="sk-SK" sz="3200" b="1" dirty="0" smtClean="0">
                <a:solidFill>
                  <a:schemeClr val="bg1"/>
                </a:solidFill>
                <a:latin typeface="Arial" charset="0"/>
              </a:rPr>
              <a:t>       Štruktúra </a:t>
            </a:r>
            <a:r>
              <a:rPr lang="sk-SK" sz="3200" b="1" dirty="0">
                <a:solidFill>
                  <a:schemeClr val="bg1"/>
                </a:solidFill>
                <a:latin typeface="Arial" charset="0"/>
              </a:rPr>
              <a:t>aktivít</a:t>
            </a:r>
            <a:endParaRPr lang="cs-CZ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071802" y="1285860"/>
            <a:ext cx="5786478" cy="5183187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rou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993300"/>
                </a:solidFill>
                <a:latin typeface="Arial" charset="0"/>
              </a:rPr>
              <a:t>Individuálna práca s klientom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       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Prebieha podľa požiadaviek klienta resp. zákonného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zástupcu. Súčasťou práce s klientom sú aj nepriame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aktivity zamerané na: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sk-SK" sz="1600" dirty="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sk-SK" sz="1600" dirty="0">
                <a:latin typeface="Arial" charset="0"/>
              </a:rPr>
              <a:t>Preventívne aktivity zamerané na predchádzanie </a:t>
            </a:r>
            <a:endParaRPr lang="sk-SK" sz="1600" dirty="0" smtClean="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sk-SK" sz="1600" dirty="0">
                <a:latin typeface="Arial" charset="0"/>
              </a:rPr>
              <a:t> </a:t>
            </a:r>
            <a:r>
              <a:rPr lang="sk-SK" sz="1600" dirty="0" smtClean="0">
                <a:latin typeface="Arial" charset="0"/>
              </a:rPr>
              <a:t>           kriminality </a:t>
            </a:r>
            <a:r>
              <a:rPr lang="sk-SK" sz="1600" dirty="0">
                <a:latin typeface="Arial" charset="0"/>
              </a:rPr>
              <a:t>– prevažne do 18 rokov</a:t>
            </a:r>
          </a:p>
          <a:p>
            <a:pPr marL="609600" indent="-609600" algn="just">
              <a:lnSpc>
                <a:spcPct val="80000"/>
              </a:lnSpc>
            </a:pPr>
            <a:r>
              <a:rPr lang="sk-SK" sz="1600" dirty="0">
                <a:latin typeface="Arial" charset="0"/>
              </a:rPr>
              <a:t>Aktivity na zvýšenie vzdelanostnej úrovne – doučovanie </a:t>
            </a:r>
            <a:endParaRPr lang="sk-SK" sz="1600" dirty="0" smtClean="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sk-SK" sz="1600" dirty="0">
                <a:latin typeface="Arial" charset="0"/>
              </a:rPr>
              <a:t> </a:t>
            </a:r>
            <a:r>
              <a:rPr lang="sk-SK" sz="1600" dirty="0" smtClean="0">
                <a:latin typeface="Arial" charset="0"/>
              </a:rPr>
              <a:t>          detí </a:t>
            </a:r>
            <a:r>
              <a:rPr lang="sk-SK" sz="1600" dirty="0">
                <a:latin typeface="Arial" charset="0"/>
              </a:rPr>
              <a:t>aj dospelých, aktivity na rozvoj manuálnej zručnosti, </a:t>
            </a:r>
            <a:endParaRPr lang="sk-SK" sz="1600" dirty="0" smtClean="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sk-SK" sz="1600" dirty="0">
                <a:latin typeface="Arial" charset="0"/>
              </a:rPr>
              <a:t> </a:t>
            </a:r>
            <a:r>
              <a:rPr lang="sk-SK" sz="1600" dirty="0" smtClean="0">
                <a:latin typeface="Arial" charset="0"/>
              </a:rPr>
              <a:t>          príprava </a:t>
            </a:r>
            <a:r>
              <a:rPr lang="sk-SK" sz="1600" dirty="0">
                <a:latin typeface="Arial" charset="0"/>
              </a:rPr>
              <a:t>na skúšky  </a:t>
            </a:r>
            <a:r>
              <a:rPr lang="sk-SK" sz="1600" dirty="0" smtClean="0">
                <a:latin typeface="Arial" charset="0"/>
              </a:rPr>
              <a:t>/ </a:t>
            </a:r>
            <a:r>
              <a:rPr lang="sk-SK" sz="1600" dirty="0">
                <a:latin typeface="Arial" charset="0"/>
              </a:rPr>
              <a:t>prijímacie skúšky, kurzy, atď. /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sk-SK" sz="900" dirty="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Výstupom práce s klientom je </a:t>
            </a:r>
            <a:r>
              <a:rPr lang="sk-SK" sz="1600" b="1" dirty="0">
                <a:solidFill>
                  <a:schemeClr val="accent2"/>
                </a:solidFill>
                <a:latin typeface="Arial" charset="0"/>
                <a:hlinkClick r:id="rId2" action="ppaction://hlinkfile"/>
              </a:rPr>
              <a:t>IPPsK a spis klienta.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k-SK" sz="1600" b="1" dirty="0">
              <a:solidFill>
                <a:schemeClr val="accent2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993300"/>
                </a:solidFill>
                <a:latin typeface="Arial" charset="0"/>
              </a:rPr>
              <a:t>Skupinové aktivity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k-SK" sz="1600" b="1" dirty="0">
              <a:solidFill>
                <a:srgbClr val="993300"/>
              </a:solidFill>
              <a:latin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Zamerané na rozvoj sociálnych a pracovných zručností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smerujúcich k samostatnosti. / skupinky 3-6 osôb so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sk-SK" sz="1600" dirty="0">
                <a:latin typeface="Arial" charset="0"/>
              </a:rPr>
              <a:t>serióznym záujmom. /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sz="1600" dirty="0">
              <a:latin typeface="Arial" charset="0"/>
            </a:endParaRPr>
          </a:p>
        </p:txBody>
      </p:sp>
      <p:pic>
        <p:nvPicPr>
          <p:cNvPr id="24582" name="Picture 6" descr="skupinovka vare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447925" cy="1800225"/>
          </a:xfrm>
          <a:prstGeom prst="rect">
            <a:avLst/>
          </a:prstGeom>
          <a:noFill/>
        </p:spPr>
      </p:pic>
      <p:pic>
        <p:nvPicPr>
          <p:cNvPr id="24584" name="Picture 8" descr="indivin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12875"/>
            <a:ext cx="1851025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tumn-mys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tumn-myst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tumn-my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umn-my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-my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-my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-my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-my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umn-my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utumn-mys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utumn-myst">
      <a:majorFont>
        <a:latin typeface="Copperplate Gothic Bold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utumn-my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utumn-my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utumn-my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utumn-my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utumn-my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utumn-my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utumn-my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autumn-myst</Template>
  <TotalTime>618</TotalTime>
  <Words>284</Words>
  <Application>Microsoft Office PowerPoint</Application>
  <PresentationFormat>Prezentácia na obrazovke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Copperplate Gothic Bold</vt:lpstr>
      <vt:lpstr>Eras Bold ITC</vt:lpstr>
      <vt:lpstr>Times New Roman</vt:lpstr>
      <vt:lpstr>autumn-myst</vt:lpstr>
      <vt:lpstr>1_autumn-myst</vt:lpstr>
      <vt:lpstr>                         TSP - Bôrka</vt:lpstr>
      <vt:lpstr>                                                              Charakteristika obce</vt:lpstr>
      <vt:lpstr>                           Obec v obrazoch  </vt:lpstr>
      <vt:lpstr>           Štruktúra obyvateľstva</vt:lpstr>
      <vt:lpstr>Prezentácia programu PowerPoint</vt:lpstr>
      <vt:lpstr>              Organizácie a TSP v obci</vt:lpstr>
      <vt:lpstr>                                                                                                                                                                                                       Projekt terénnej sociálnej práce  </vt:lpstr>
      <vt:lpstr>           Zameranie intervencií  </vt:lpstr>
      <vt:lpstr>       Štruktúra aktivít</vt:lpstr>
      <vt:lpstr>Priebežné výsledky projektu</vt:lpstr>
      <vt:lpstr>                                                                                                                                                                                                           V našej praxi často používané                                                                      publikácie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 - Bôrka</dc:title>
  <dc:creator>Fabu</dc:creator>
  <cp:lastModifiedBy>Jablonický Pavol</cp:lastModifiedBy>
  <cp:revision>25</cp:revision>
  <dcterms:created xsi:type="dcterms:W3CDTF">2013-07-30T17:34:57Z</dcterms:created>
  <dcterms:modified xsi:type="dcterms:W3CDTF">2015-06-28T10:09:45Z</dcterms:modified>
</cp:coreProperties>
</file>