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1" r:id="rId3"/>
    <p:sldId id="325" r:id="rId4"/>
    <p:sldId id="326" r:id="rId5"/>
    <p:sldId id="319" r:id="rId6"/>
    <p:sldId id="320" r:id="rId7"/>
    <p:sldId id="334" r:id="rId8"/>
    <p:sldId id="332" r:id="rId9"/>
    <p:sldId id="324" r:id="rId10"/>
    <p:sldId id="330" r:id="rId11"/>
    <p:sldId id="333" r:id="rId12"/>
    <p:sldId id="322" r:id="rId13"/>
    <p:sldId id="337" r:id="rId14"/>
    <p:sldId id="327" r:id="rId15"/>
    <p:sldId id="323" r:id="rId16"/>
    <p:sldId id="299" r:id="rId17"/>
    <p:sldId id="335" r:id="rId18"/>
    <p:sldId id="336" r:id="rId19"/>
    <p:sldId id="318" r:id="rId20"/>
    <p:sldId id="268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dálová Barbora" initials="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712" autoAdjust="0"/>
  </p:normalViewPr>
  <p:slideViewPr>
    <p:cSldViewPr>
      <p:cViewPr>
        <p:scale>
          <a:sx n="75" d="100"/>
          <a:sy n="75" d="100"/>
        </p:scale>
        <p:origin x="-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77134-196D-44B3-A7E7-AEA003B51C2F}" type="datetimeFigureOut">
              <a:rPr lang="sk-SK" smtClean="0"/>
              <a:t>14. 7. 2017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C5484-CED3-4472-A252-9F587397F7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37827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403B-A597-46AC-9CB2-6B8C4D0F7B16}" type="datetimeFigureOut">
              <a:rPr lang="sk-SK" smtClean="0"/>
              <a:t>14. 7. 2017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3B692-E180-499D-BF7C-936D33794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2713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1. Predstavenie</a:t>
            </a:r>
            <a:br>
              <a:rPr lang="sk-SK" dirty="0" smtClean="0"/>
            </a:br>
            <a:r>
              <a:rPr lang="sk-SK" dirty="0" smtClean="0"/>
              <a:t>2. účel prezentácie – prezentovať podmienky poskytnutia</a:t>
            </a:r>
            <a:r>
              <a:rPr lang="sk-SK" baseline="0" dirty="0" smtClean="0"/>
              <a:t> príspevku, ktoré ....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3. Prosíme</a:t>
            </a:r>
            <a:r>
              <a:rPr lang="sk-SK" baseline="0" dirty="0" smtClean="0"/>
              <a:t> Vaše otázky </a:t>
            </a:r>
            <a:r>
              <a:rPr lang="sk-SK" dirty="0" smtClean="0"/>
              <a:t>po prezentácii v rámci diskusie /</a:t>
            </a:r>
            <a:r>
              <a:rPr lang="sk-SK" baseline="0" dirty="0" smtClean="0"/>
              <a:t> </a:t>
            </a:r>
            <a:r>
              <a:rPr lang="sk-SK" dirty="0" smtClean="0"/>
              <a:t>otázky môžete uviesť aj do dotazníka spätnej väzby – odpovede zverejníme na stránke v rámci FAQ – často</a:t>
            </a:r>
            <a:r>
              <a:rPr lang="sk-SK" baseline="0" dirty="0" smtClean="0"/>
              <a:t> opytovaných otázok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4.</a:t>
            </a:r>
            <a:r>
              <a:rPr lang="sk-SK" baseline="0" dirty="0" smtClean="0"/>
              <a:t> overenie, či som zrozumiteľný </a:t>
            </a:r>
            <a:r>
              <a:rPr lang="sk-SK" dirty="0" smtClean="0"/>
              <a:t>/ počujete</a:t>
            </a:r>
            <a:r>
              <a:rPr lang="sk-SK" baseline="0" dirty="0" smtClean="0"/>
              <a:t> ma dobre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5. Otázka</a:t>
            </a:r>
            <a:r>
              <a:rPr lang="sk-SK" baseline="0" dirty="0" smtClean="0"/>
              <a:t> do publika – kto už vie, že žiadosť podá? Kto ešte nie je presvedčený / kto už má skúsenosti s projektmi spolufinancovanými ESF?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370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EF97-01DB-4E83-AFB0-3F908F41CDC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04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EF97-01DB-4E83-AFB0-3F908F41CDC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999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u="sng" dirty="0" smtClean="0"/>
              <a:t>(</a:t>
            </a:r>
            <a:r>
              <a:rPr lang="sk-SK" sz="1200" dirty="0" smtClean="0"/>
              <a:t>Pri posudzovaní územnej oprávnenosti je rozhodujúce miesto výkonu aktivity a vzťah CS k oprávnenému územiu – osoba z CS musí mať na oprávnenom území trvalý pobyt; sídlo žiadateľa nie je pre určenie územnej oprávnenosti rozhodujúce. )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EF97-01DB-4E83-AFB0-3F908F41CDC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20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EF97-01DB-4E83-AFB0-3F908F41CDC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301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200" b="1" dirty="0" smtClean="0">
                <a:solidFill>
                  <a:schemeClr val="accent6">
                    <a:lumMod val="75000"/>
                  </a:schemeClr>
                </a:solidFill>
              </a:rPr>
              <a:t>Oprávnená právna forma žiadateľa je: </a:t>
            </a:r>
          </a:p>
          <a:p>
            <a:pPr marL="914400" indent="-381000">
              <a:buFont typeface="+mj-lt"/>
              <a:buAutoNum type="arabicPeriod"/>
            </a:pPr>
            <a:r>
              <a:rPr lang="sk-SK" sz="1200" dirty="0" smtClean="0"/>
              <a:t>zamestnávatelia – podnikateľské subjekty </a:t>
            </a:r>
            <a:r>
              <a:rPr lang="sk-SK" sz="1200" i="1" dirty="0" smtClean="0"/>
              <a:t>– žiadateľ  = musí mať aspoň 1 zamestnanca </a:t>
            </a:r>
          </a:p>
          <a:p>
            <a:pPr marL="914400" indent="-381000">
              <a:buFont typeface="+mj-lt"/>
              <a:buAutoNum type="arabicPeriod"/>
            </a:pPr>
            <a:r>
              <a:rPr lang="sk-SK" sz="1200" dirty="0" smtClean="0"/>
              <a:t>obce a mestá a právnická osoba, ktorej zakladateľom alebo zriaďovateľom je obec alebo mesto</a:t>
            </a:r>
          </a:p>
          <a:p>
            <a:pPr marL="914400" indent="-381000">
              <a:buFont typeface="+mj-lt"/>
              <a:buAutoNum type="arabicPeriod"/>
            </a:pPr>
            <a:r>
              <a:rPr lang="sk-SK" sz="1200" dirty="0" smtClean="0"/>
              <a:t>VÚC a úrady samosprávneho kraja a právnická osoba, ktorej zakladateľom alebo zriaďovateľom je VÚC</a:t>
            </a:r>
          </a:p>
          <a:p>
            <a:pPr marL="914400" indent="-381000">
              <a:buFont typeface="+mj-lt"/>
              <a:buAutoNum type="arabicPeriod"/>
            </a:pPr>
            <a:r>
              <a:rPr lang="sk-SK" sz="1200" dirty="0" smtClean="0"/>
              <a:t>občianske združenia vrátane tých, ktorých zakladateľom alebo zriaďovateľom je obec, mesto alebo VÚC</a:t>
            </a:r>
          </a:p>
          <a:p>
            <a:pPr marL="914400" indent="-381000">
              <a:buFont typeface="+mj-lt"/>
              <a:buAutoNum type="arabicPeriod"/>
            </a:pPr>
            <a:r>
              <a:rPr lang="sk-SK" sz="1200" dirty="0" smtClean="0"/>
              <a:t>neziskové organizácie poskytujúce všeobecne prospešné služby vrátane tých, ktorých zakladateľom alebo zriaďovateľom je obec, mesto alebo VÚC</a:t>
            </a:r>
          </a:p>
          <a:p>
            <a:pPr marL="914400" indent="-381000">
              <a:buFont typeface="+mj-lt"/>
              <a:buAutoNum type="arabicPeriod"/>
            </a:pPr>
            <a:r>
              <a:rPr lang="sk-SK" sz="1200" dirty="0" smtClean="0"/>
              <a:t>nadácie vrátane tých, ktorých zakladateľom alebo zriaďovateľom je obec, mesto alebo VÚC</a:t>
            </a:r>
          </a:p>
          <a:p>
            <a:pPr marL="914400" indent="-381000">
              <a:buFont typeface="+mj-lt"/>
              <a:buAutoNum type="arabicPeriod"/>
            </a:pPr>
            <a:r>
              <a:rPr lang="sk-SK" sz="1200" dirty="0" smtClean="0"/>
              <a:t>miestne akčné skupiny</a:t>
            </a:r>
          </a:p>
          <a:p>
            <a:pPr marL="0" indent="0">
              <a:buNone/>
            </a:pPr>
            <a:r>
              <a:rPr lang="sk-SK" sz="1200" b="1" dirty="0" smtClean="0"/>
              <a:t>Záujmové združenia právnických osôb nie sú oprávneným žiadateľom. 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53747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Merateľné ukazovatele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1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69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6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45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4149080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998240" y="6165304"/>
            <a:ext cx="2133600" cy="365125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965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4224" y="6309320"/>
            <a:ext cx="2133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3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4623271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2133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3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n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888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IA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411760" y="6189954"/>
            <a:ext cx="1224136" cy="3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67544" y="424631"/>
            <a:ext cx="8186766" cy="4876577"/>
          </a:xfrm>
        </p:spPr>
        <p:txBody>
          <a:bodyPr/>
          <a:lstStyle>
            <a:lvl1pPr>
              <a:defRPr sz="4000"/>
            </a:lvl1pPr>
          </a:lstStyle>
          <a:p>
            <a:pPr lvl="0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Upravte štýl predlohy textu.</a:t>
            </a:r>
          </a:p>
          <a:p>
            <a:pPr lvl="1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Druhá úroveň</a:t>
            </a:r>
          </a:p>
          <a:p>
            <a:pPr lvl="2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Tretia úroveň</a:t>
            </a:r>
          </a:p>
          <a:p>
            <a:pPr lvl="3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Štvrtá úroveň</a:t>
            </a:r>
          </a:p>
          <a:p>
            <a:pPr lvl="4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Piata úroveň</a:t>
            </a:r>
            <a:endParaRPr lang="sk-SK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13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8DC6-2DB1-4270-A76B-ADCE5B9B3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7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8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67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19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7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8DC6-2DB1-4270-A76B-ADCE5B9B3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26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9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90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  <p:sldLayoutId id="2147483673" r:id="rId14"/>
    <p:sldLayoutId id="2147483666" r:id="rId15"/>
    <p:sldLayoutId id="2147483667" r:id="rId1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Priloha_1a_Rozpocet_projektu_s_podrobnym_komentarom_v1.3%20(1).xlsx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Priloha%20&#269;.%2012%20Dohoda%20o%20&#250;&#269;asti%20v%20projekte.docx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Priloha_c._4_Zoznam_meratelnych_ukazovatelov_15_06.rtf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&#253;zva%20+%20pr&#237;lohy/Priloha_c._1-2_Kontrolny_zoznam_uplnosti_ziadosti_o_NFP.rt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Priloha%20&#269;.%2013%20Cestne%20vyhlasenie%20mlad&#233;ho%20NEET.docx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221088"/>
            <a:ext cx="8924528" cy="1470025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  <a:t>Výzva na predkladanie žiadostí o NFP - OP ĽZ DOP 2017/2.1.1/01: </a:t>
            </a:r>
            <a:b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sk-SK" sz="2700" b="1" i="1" dirty="0">
                <a:solidFill>
                  <a:schemeClr val="accent6">
                    <a:lumMod val="75000"/>
                  </a:schemeClr>
                </a:solidFill>
              </a:rPr>
              <a:t>Aktivizácia a podpora mladých NEET “ </a:t>
            </a:r>
            <a:r>
              <a:rPr lang="sk-SK" sz="2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200" dirty="0" smtClean="0">
                <a:solidFill>
                  <a:schemeClr val="accent6">
                    <a:lumMod val="75000"/>
                  </a:schemeClr>
                </a:solidFill>
              </a:rPr>
              <a:t>						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	</a:t>
            </a:r>
            <a:r>
              <a:rPr lang="sk-SK" sz="2200" b="1" dirty="0" smtClean="0"/>
              <a:t>Implementačná agentúra Ministerstva práce, sociálnych vecí a rodiny SR</a:t>
            </a:r>
            <a:r>
              <a:rPr lang="sk-SK" sz="2200" dirty="0" smtClean="0"/>
              <a:t> 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9775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766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521 - Mzdové výdavky </a:t>
            </a:r>
            <a:r>
              <a:rPr lang="sk-SK" sz="2000" dirty="0" smtClean="0"/>
              <a:t>(</a:t>
            </a:r>
            <a:r>
              <a:rPr lang="sk-SK" sz="2000" dirty="0"/>
              <a:t>Oprávnenými mzdovými výdavkami sú hrubá mzda a povinné odvody žiadateľa/prijímateľa  na odborných pracovníkov s ohľadom na predchádzajúcu mzdovú politiku </a:t>
            </a:r>
            <a:r>
              <a:rPr lang="sk-SK" sz="2000" dirty="0" smtClean="0"/>
              <a:t>žiadateľa/prijímateľa).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 smtClean="0"/>
              <a:t>  	Osoby na jednotlivých pozíciách budú musieť spĺňať </a:t>
            </a:r>
            <a:r>
              <a:rPr lang="sk-SK" sz="2000" dirty="0"/>
              <a:t>kvalifikačné predpoklady </a:t>
            </a:r>
            <a:r>
              <a:rPr lang="sk-SK" sz="2000" dirty="0" smtClean="0"/>
              <a:t>určené vo výzve.</a:t>
            </a:r>
            <a:endParaRPr lang="sk-SK" sz="20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k-SK" sz="17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1700" dirty="0"/>
              <a:t>	</a:t>
            </a:r>
            <a:r>
              <a:rPr lang="sk-SK" sz="1700" dirty="0" smtClean="0"/>
              <a:t>*Hodinou </a:t>
            </a:r>
            <a:r>
              <a:rPr lang="sk-SK" sz="1700" dirty="0"/>
              <a:t>sa rozumie vyučovacia hodina v rozsahu 60 minút. </a:t>
            </a:r>
            <a:r>
              <a:rPr lang="sk-SK" sz="1700" dirty="0" smtClean="0"/>
              <a:t>Lektorovi </a:t>
            </a:r>
            <a:r>
              <a:rPr lang="sk-SK" sz="1700" dirty="0"/>
              <a:t>sa uhrádza </a:t>
            </a:r>
            <a:r>
              <a:rPr lang="sk-SK" sz="1700" dirty="0" smtClean="0"/>
              <a:t>	len </a:t>
            </a:r>
            <a:r>
              <a:rPr lang="sk-SK" sz="1700" dirty="0"/>
              <a:t>samotný výkon lektorovania, t.j. čas prednášania/lektorovania bez prestávok 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85149"/>
              </p:ext>
            </p:extLst>
          </p:nvPr>
        </p:nvGraphicFramePr>
        <p:xfrm>
          <a:off x="1125960" y="2060848"/>
          <a:ext cx="6912768" cy="2839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871"/>
                <a:gridCol w="2543476"/>
                <a:gridCol w="2542421"/>
              </a:tblGrid>
              <a:tr h="919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Podporované pozície odborných pracovníkov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Maximálna oprávnená výška hrubej </a:t>
                      </a:r>
                      <a:r>
                        <a:rPr lang="sk-SK" sz="1600" b="1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mesačnej </a:t>
                      </a: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mzdy v EUR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Maximálna oprávnená výška hrubej </a:t>
                      </a:r>
                      <a:r>
                        <a:rPr lang="sk-SK" sz="1600" b="1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hodinovej</a:t>
                      </a: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odmeny v EUR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437">
                <a:tc>
                  <a:txBody>
                    <a:bodyPr/>
                    <a:lstStyle/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Tútor, mentor, kouč, odborný poradca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989,00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6,90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742">
                <a:tc>
                  <a:txBody>
                    <a:bodyPr/>
                    <a:lstStyle/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Lektor pre vzdelávanie, motivačné aktivity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15,54*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27200" y="257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/>
              <a:t>V rámci posudzovania oprávnenosti výdavkov sa pri výkone administratívnej finančnej kontroly a finančnej kontroly na mieste kontroluje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správna aplikácia paušálnej sadzby</a:t>
            </a:r>
            <a:r>
              <a:rPr lang="sk-SK" dirty="0"/>
              <a:t>, a to určenie základne pre výpočet paušálnej sadzby, percentuálna výška paušálnej sadzby a matematický výpočet výšky výdavkov na ostatné výdavky projektu určených paušálnou sadzbou. 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Zjednodušené 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</a:rPr>
              <a:t>vykazovanie nákladov neznamená zrušenie povinnosti plne </a:t>
            </a:r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dodržiavať 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</a:rPr>
              <a:t>všetky uplatniteľné právne predpisy Únie a vnútroštátne právne predpisy SR</a:t>
            </a:r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k-SK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b="1" dirty="0"/>
              <a:t>Ž</a:t>
            </a:r>
            <a:r>
              <a:rPr lang="sk-SK" b="1" dirty="0" smtClean="0"/>
              <a:t>iadateľ </a:t>
            </a:r>
            <a:r>
              <a:rPr lang="sk-SK" b="1" dirty="0"/>
              <a:t>vypĺňa rozpočet, ktorý je prílohou Príručky pre ž</a:t>
            </a:r>
            <a:r>
              <a:rPr lang="sk-SK" b="1" dirty="0" smtClean="0"/>
              <a:t>iadateľa </a:t>
            </a:r>
            <a:r>
              <a:rPr lang="sk-SK" dirty="0"/>
              <a:t>(</a:t>
            </a:r>
            <a:r>
              <a:rPr lang="sk-SK" dirty="0">
                <a:hlinkClick r:id="rId2" action="ppaction://hlinkfile"/>
              </a:rPr>
              <a:t>Príloha 1a</a:t>
            </a:r>
            <a:r>
              <a:rPr lang="sk-SK" dirty="0"/>
              <a:t>). 	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4746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404664"/>
            <a:ext cx="8186766" cy="5616624"/>
          </a:xfrm>
        </p:spPr>
        <p:txBody>
          <a:bodyPr>
            <a:normAutofit fontScale="40000" lnSpcReduction="20000"/>
          </a:bodyPr>
          <a:lstStyle/>
          <a:p>
            <a:endParaRPr lang="sk-SK" b="1" dirty="0"/>
          </a:p>
          <a:p>
            <a:pPr marL="0" indent="0" algn="ctr">
              <a:buNone/>
            </a:pPr>
            <a:r>
              <a:rPr lang="sk-SK" b="1" dirty="0" smtClean="0"/>
              <a:t>Prijímateľ </a:t>
            </a:r>
            <a:r>
              <a:rPr lang="sk-SK" b="1" dirty="0"/>
              <a:t>deklaruje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dokončenie intervencie </a:t>
            </a:r>
            <a:r>
              <a:rPr lang="sk-SK" b="1" dirty="0"/>
              <a:t>a oprávnenosť výdavkov minimálne predložením nasledujúcich dokumentov</a:t>
            </a:r>
            <a:r>
              <a:rPr lang="sk-SK" b="1" dirty="0" smtClean="0"/>
              <a:t>: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  <a:p>
            <a:pPr marL="742950" indent="-387350">
              <a:buFont typeface="+mj-lt"/>
              <a:buAutoNum type="arabicPeriod"/>
            </a:pPr>
            <a:r>
              <a:rPr lang="pl-PL" dirty="0" smtClean="0"/>
              <a:t>Dohoda </a:t>
            </a:r>
            <a:r>
              <a:rPr lang="pl-PL" dirty="0"/>
              <a:t>o účasti v projekte s osobou z </a:t>
            </a:r>
            <a:r>
              <a:rPr lang="pl-PL" dirty="0"/>
              <a:t>CS (</a:t>
            </a:r>
            <a:r>
              <a:rPr lang="pl-PL" i="1" dirty="0"/>
              <a:t>príloha </a:t>
            </a:r>
            <a:r>
              <a:rPr lang="pl-PL" i="1" dirty="0">
                <a:hlinkClick r:id="rId2" action="ppaction://hlinkfile"/>
              </a:rPr>
              <a:t>výzvy č.12</a:t>
            </a:r>
            <a:r>
              <a:rPr lang="pl-PL" dirty="0"/>
              <a:t>) ; </a:t>
            </a:r>
            <a:endParaRPr lang="pl-PL" dirty="0"/>
          </a:p>
          <a:p>
            <a:pPr marL="742950" indent="-387350">
              <a:buFont typeface="+mj-lt"/>
              <a:buAutoNum type="arabicPeriod"/>
            </a:pPr>
            <a:r>
              <a:rPr lang="sk-SK" dirty="0" smtClean="0"/>
              <a:t>Harmonogram </a:t>
            </a:r>
            <a:r>
              <a:rPr lang="sk-SK" dirty="0"/>
              <a:t>práce s osobou z CS; </a:t>
            </a:r>
          </a:p>
          <a:p>
            <a:pPr marL="742950" indent="-387350">
              <a:buFont typeface="+mj-lt"/>
              <a:buAutoNum type="arabicPeriod"/>
            </a:pPr>
            <a:r>
              <a:rPr lang="pt-BR" dirty="0" smtClean="0"/>
              <a:t>Evidencia </a:t>
            </a:r>
            <a:r>
              <a:rPr lang="pt-BR" dirty="0"/>
              <a:t>práce s osobou z CS; 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a podľa ukončenej intervencie: </a:t>
            </a:r>
          </a:p>
          <a:p>
            <a:pPr marL="742950" indent="-387350">
              <a:buFont typeface="+mj-lt"/>
              <a:buAutoNum type="alphaLcParenR"/>
            </a:pPr>
            <a:r>
              <a:rPr lang="pl-PL" dirty="0" smtClean="0"/>
              <a:t>Oznámenie </a:t>
            </a:r>
            <a:r>
              <a:rPr lang="pl-PL" dirty="0"/>
              <a:t>o zaradení osoby z CS do evidencie uchádzačov o </a:t>
            </a:r>
            <a:r>
              <a:rPr lang="pl-PL" dirty="0" smtClean="0"/>
              <a:t>zamestnanie - </a:t>
            </a:r>
            <a:r>
              <a:rPr lang="pt-BR" i="1" dirty="0"/>
              <a:t>žiadateľ zdôvodní tento typ intervencie v harmonograme práce s osobou z CS</a:t>
            </a:r>
            <a:r>
              <a:rPr lang="pl-PL" dirty="0" smtClean="0"/>
              <a:t>; </a:t>
            </a:r>
            <a:endParaRPr lang="pl-PL" dirty="0"/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Doklad </a:t>
            </a:r>
            <a:r>
              <a:rPr lang="sk-SK" dirty="0"/>
              <a:t>o ponuke zamestnania; </a:t>
            </a:r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Doklad </a:t>
            </a:r>
            <a:r>
              <a:rPr lang="sk-SK" dirty="0"/>
              <a:t>o ponuke ďalšieho vzdelávania alebo </a:t>
            </a:r>
            <a:r>
              <a:rPr lang="sk-SK" dirty="0" smtClean="0"/>
              <a:t>odbornej prípravy; </a:t>
            </a:r>
            <a:endParaRPr lang="sk-SK" dirty="0"/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Doklad </a:t>
            </a:r>
            <a:r>
              <a:rPr lang="sk-SK" dirty="0"/>
              <a:t>o účasti alebo absolvovaní ďalšieho vzdelávania; </a:t>
            </a:r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Doklad </a:t>
            </a:r>
            <a:r>
              <a:rPr lang="sk-SK" dirty="0"/>
              <a:t>o účasti alebo absolvovaní odbornej prípravy; </a:t>
            </a:r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Doklad </a:t>
            </a:r>
            <a:r>
              <a:rPr lang="sk-SK" dirty="0"/>
              <a:t>o zamestnaní; </a:t>
            </a:r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Doklad </a:t>
            </a:r>
            <a:r>
              <a:rPr lang="sk-SK" dirty="0"/>
              <a:t>o výkone samostatnej zárobkovej činnosti. </a:t>
            </a:r>
            <a:endParaRPr lang="sk-SK" dirty="0"/>
          </a:p>
          <a:p>
            <a:pPr marL="355600" indent="0">
              <a:buNone/>
            </a:pPr>
            <a:endParaRPr lang="sk-SK" b="1" dirty="0"/>
          </a:p>
          <a:p>
            <a:pPr marL="355600" indent="0">
              <a:buNone/>
            </a:pPr>
            <a:r>
              <a:rPr lang="sk-SK" dirty="0" smtClean="0"/>
              <a:t>Za </a:t>
            </a:r>
            <a:r>
              <a:rPr lang="sk-SK" dirty="0"/>
              <a:t>ukončenú intervenciu sa bude považovať dokončenie aktivity s NEET až do posledného dňa, resp. posledného stretnutia </a:t>
            </a:r>
            <a:r>
              <a:rPr lang="sk-SK" b="1" dirty="0"/>
              <a:t>podľa harmonogramu vypracovaného osobitne pre každého NEET.</a:t>
            </a:r>
          </a:p>
          <a:p>
            <a:pPr marL="742950" indent="-387350">
              <a:buFont typeface="+mj-lt"/>
              <a:buAutoNum type="alphaLcParenR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57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9" b="14404"/>
          <a:stretch/>
        </p:blipFill>
        <p:spPr>
          <a:xfrm>
            <a:off x="6037708" y="3645024"/>
            <a:ext cx="3095824" cy="2565276"/>
          </a:xfrm>
          <a:prstGeom prst="rect">
            <a:avLst/>
          </a:prstGeom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76672"/>
            <a:ext cx="8186766" cy="5832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ukončenú  intervenciu  </a:t>
            </a:r>
            <a:r>
              <a:rPr lang="sk-SK" dirty="0"/>
              <a:t>sa považujú nasledovné alternatívy:</a:t>
            </a:r>
          </a:p>
          <a:p>
            <a:pPr marL="742950" lvl="0" indent="-476250">
              <a:buFont typeface="+mj-lt"/>
              <a:buAutoNum type="arabicPeriod"/>
            </a:pPr>
            <a:r>
              <a:rPr lang="sk-SK" dirty="0"/>
              <a:t>zaradenie do evidencie uchádzačov o zamestnanie ako </a:t>
            </a:r>
            <a:r>
              <a:rPr lang="sk-SK" b="1" dirty="0"/>
              <a:t>ukončená intervencia</a:t>
            </a:r>
            <a:r>
              <a:rPr lang="sk-SK" dirty="0"/>
              <a:t> </a:t>
            </a:r>
            <a:r>
              <a:rPr lang="sk-SK" b="1" dirty="0"/>
              <a:t>vhodná len pre najťažšie skupiny mladých NEET, </a:t>
            </a:r>
            <a:r>
              <a:rPr lang="sk-SK" dirty="0"/>
              <a:t>ktorí v čase vstupu do projektu neboli evidovaní ako uchádzači o zamestnanie</a:t>
            </a:r>
            <a:r>
              <a:rPr lang="sk-SK" b="1" dirty="0"/>
              <a:t> </a:t>
            </a:r>
            <a:r>
              <a:rPr lang="sk-SK" dirty="0"/>
              <a:t>(žiadateľ zdôvodní tento typ intervencie v harmonograme práce s osobou z CS).</a:t>
            </a:r>
            <a:r>
              <a:rPr lang="sk-SK" b="1" dirty="0"/>
              <a:t> </a:t>
            </a:r>
            <a:endParaRPr lang="sk-SK" b="1" dirty="0" smtClean="0"/>
          </a:p>
          <a:p>
            <a:pPr marL="1123950" lvl="2" indent="-400050"/>
            <a:r>
              <a:rPr lang="sk-SK" sz="3300" dirty="0" smtClean="0">
                <a:solidFill>
                  <a:schemeClr val="accent6">
                    <a:lumMod val="75000"/>
                  </a:schemeClr>
                </a:solidFill>
              </a:rPr>
              <a:t>Najťažšie </a:t>
            </a:r>
            <a:r>
              <a:rPr lang="sk-SK" sz="3300" dirty="0">
                <a:solidFill>
                  <a:schemeClr val="accent6">
                    <a:lumMod val="75000"/>
                  </a:schemeClr>
                </a:solidFill>
              </a:rPr>
              <a:t>skupiny mladých NEET sú: </a:t>
            </a:r>
            <a:r>
              <a:rPr lang="sk-SK" sz="3300" dirty="0"/>
              <a:t>osoby so zdravotným postihnutím, osoby so základným vzdelaním, alebo neukončeným základným alebo s neukončeným stredoškolským vzdelaním, osoby zo znevýhodneného prostredia, poberajúce dávku v hmotnej núdzi alebo z rodiny poberajúcej dávku v hmotnej núdzi</a:t>
            </a:r>
            <a:r>
              <a:rPr lang="sk-SK" sz="3300" dirty="0" smtClean="0"/>
              <a:t>,</a:t>
            </a:r>
          </a:p>
          <a:p>
            <a:pPr marL="742950" lvl="0" indent="-476250">
              <a:buFont typeface="+mj-lt"/>
              <a:buAutoNum type="arabicPeriod"/>
            </a:pPr>
            <a:r>
              <a:rPr lang="sk-SK" dirty="0" smtClean="0"/>
              <a:t>ponuka </a:t>
            </a:r>
            <a:r>
              <a:rPr lang="sk-SK" dirty="0"/>
              <a:t>zamestnania (sprostredkovanie pracovného miesta, účasť na pracovnom pohovore),</a:t>
            </a:r>
          </a:p>
          <a:p>
            <a:pPr marL="742950" lvl="0" indent="-476250">
              <a:buFont typeface="+mj-lt"/>
              <a:buAutoNum type="arabicPeriod"/>
            </a:pPr>
            <a:r>
              <a:rPr lang="sk-SK" dirty="0"/>
              <a:t>ponuka ďalšie vzdelávania alebo odbornej prípravy,</a:t>
            </a:r>
          </a:p>
          <a:p>
            <a:pPr marL="742950" lvl="0" indent="-476250">
              <a:buFont typeface="+mj-lt"/>
              <a:buAutoNum type="arabicPeriod"/>
            </a:pPr>
            <a:r>
              <a:rPr lang="sk-SK" dirty="0"/>
              <a:t>účasť alebo absolvovanie ďalšieho vzdelávania,</a:t>
            </a:r>
          </a:p>
          <a:p>
            <a:pPr marL="742950" lvl="0" indent="-476250">
              <a:buFont typeface="+mj-lt"/>
              <a:buAutoNum type="arabicPeriod"/>
            </a:pPr>
            <a:r>
              <a:rPr lang="sk-SK" dirty="0"/>
              <a:t>účasť alebo absolvovanie odbornej prípravy,</a:t>
            </a:r>
          </a:p>
          <a:p>
            <a:pPr marL="742950" lvl="0" indent="-476250">
              <a:buFont typeface="+mj-lt"/>
              <a:buAutoNum type="arabicPeriod"/>
            </a:pPr>
            <a:r>
              <a:rPr lang="sk-SK" dirty="0"/>
              <a:t>zamestnanie,</a:t>
            </a:r>
          </a:p>
          <a:p>
            <a:pPr marL="742950" indent="-476250">
              <a:buFont typeface="+mj-lt"/>
              <a:buAutoNum type="arabicPeriod"/>
            </a:pPr>
            <a:r>
              <a:rPr lang="sk-SK" dirty="0"/>
              <a:t>samostatne zárobková činnosť.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26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sk-SK" sz="8000" b="1" dirty="0" smtClean="0">
                <a:solidFill>
                  <a:schemeClr val="accent6">
                    <a:lumMod val="75000"/>
                  </a:schemeClr>
                </a:solidFill>
              </a:rPr>
              <a:t>Merateľné ukazovatele</a:t>
            </a:r>
          </a:p>
          <a:p>
            <a:endParaRPr lang="sk-SK" dirty="0" smtClean="0"/>
          </a:p>
          <a:p>
            <a:r>
              <a:rPr lang="sk-SK" dirty="0" smtClean="0"/>
              <a:t>Žiadateľ/prijímateľ </a:t>
            </a:r>
            <a:r>
              <a:rPr lang="sk-SK" dirty="0"/>
              <a:t>je povinný sledovať/monitorovať všetky merateľné ukazovatele (ďalej aj „MÚ“) špecifického cieľa 2.1.1, ktoré sú </a:t>
            </a:r>
            <a:r>
              <a:rPr lang="sk-SK" dirty="0" smtClean="0"/>
              <a:t>uvedené </a:t>
            </a:r>
            <a:r>
              <a:rPr lang="sk-SK" dirty="0" smtClean="0">
                <a:hlinkClick r:id="rId2" action="ppaction://hlinkfile"/>
              </a:rPr>
              <a:t>v prílohe č. 4 výzvy</a:t>
            </a:r>
            <a:r>
              <a:rPr lang="sk-SK" dirty="0" smtClean="0"/>
              <a:t>, t.j. Žiadateľ/prijímateľ </a:t>
            </a:r>
            <a:r>
              <a:rPr lang="sk-SK" dirty="0"/>
              <a:t>nemusí plánovať cieľovú hodnotu všetkých ukazovateľov, avšak pre žiadateľa/prijímateľa je záväzná kvantifikácia, -</a:t>
            </a:r>
            <a:r>
              <a:rPr lang="sk-SK" dirty="0" smtClean="0"/>
              <a:t> </a:t>
            </a:r>
            <a:r>
              <a:rPr lang="sk-SK" dirty="0"/>
              <a:t>„nenulová“ hodnota 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merateľných ukazovateľov bez príznaku podľa toho, s akými osobami cieľovej skupiny bude pracovať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0" indent="-387350">
              <a:buFont typeface="+mj-lt"/>
              <a:buAutoNum type="alphaLcParenR"/>
            </a:pPr>
            <a:r>
              <a:rPr lang="sk-SK" u="sng" dirty="0">
                <a:solidFill>
                  <a:schemeClr val="accent2">
                    <a:lumMod val="75000"/>
                  </a:schemeClr>
                </a:solidFill>
              </a:rPr>
              <a:t>Nezamestnaní</a:t>
            </a:r>
            <a:r>
              <a:rPr lang="sk-SK" dirty="0"/>
              <a:t> účastníci, ktorí dokončia intervenciu podporovanú z prostriedkov vyčlenených na iniciatívu na podporu zamestnanosti mladých </a:t>
            </a:r>
            <a:r>
              <a:rPr lang="sk-SK" dirty="0" smtClean="0"/>
              <a:t>ľudí </a:t>
            </a:r>
            <a:r>
              <a:rPr lang="sk-SK" i="1" dirty="0" smtClean="0"/>
              <a:t>- </a:t>
            </a:r>
            <a:r>
              <a:rPr lang="sk-SK" i="1" dirty="0" err="1" smtClean="0"/>
              <a:t>UoZ</a:t>
            </a:r>
            <a:endParaRPr lang="sk-SK" i="1" dirty="0"/>
          </a:p>
          <a:p>
            <a:pPr marL="742950" lvl="0" indent="-387350">
              <a:buFont typeface="+mj-lt"/>
              <a:buAutoNum type="alphaLcParenR"/>
            </a:pPr>
            <a:r>
              <a:rPr lang="sk-SK" u="sng" dirty="0">
                <a:solidFill>
                  <a:schemeClr val="accent2">
                    <a:lumMod val="75000"/>
                  </a:schemeClr>
                </a:solidFill>
              </a:rPr>
              <a:t>Nezamestnaní </a:t>
            </a:r>
            <a:r>
              <a:rPr lang="sk-SK" dirty="0"/>
              <a:t>účastníci, ktorí sú v čase odchodu v procese vzdelávania/odbornej prípravy, alebo získavajú kvalifikáciu alebo sú zamestnaní vrátane samostatne zárobkovo </a:t>
            </a:r>
            <a:r>
              <a:rPr lang="sk-SK" dirty="0" smtClean="0"/>
              <a:t>činných </a:t>
            </a:r>
            <a:endParaRPr lang="sk-SK" dirty="0"/>
          </a:p>
          <a:p>
            <a:pPr marL="742950" lvl="0" indent="-387350">
              <a:buFont typeface="+mj-lt"/>
              <a:buAutoNum type="alphaLcParenR"/>
            </a:pPr>
            <a:r>
              <a:rPr lang="sk-SK" u="sng" dirty="0">
                <a:solidFill>
                  <a:schemeClr val="tx2"/>
                </a:solidFill>
              </a:rPr>
              <a:t>Dlhodobo</a:t>
            </a:r>
            <a:r>
              <a:rPr lang="sk-SK" dirty="0"/>
              <a:t> nezamestnaní účastníci, ktorí dokončia intervenciu podporovanú z prostriedkov vyčlenených na iniciatívu na </a:t>
            </a:r>
            <a:r>
              <a:rPr lang="sk-SK" dirty="0" smtClean="0"/>
              <a:t>podporu zamestnanosti </a:t>
            </a:r>
            <a:r>
              <a:rPr lang="sk-SK" dirty="0"/>
              <a:t>mladých </a:t>
            </a:r>
            <a:r>
              <a:rPr lang="sk-SK" dirty="0" smtClean="0"/>
              <a:t>ľudí - </a:t>
            </a:r>
            <a:r>
              <a:rPr lang="sk-SK" i="1" dirty="0" err="1" smtClean="0"/>
              <a:t>UoZ</a:t>
            </a:r>
            <a:r>
              <a:rPr lang="sk-SK" i="1" dirty="0" smtClean="0"/>
              <a:t> viac </a:t>
            </a:r>
            <a:r>
              <a:rPr lang="sk-SK" i="1" dirty="0"/>
              <a:t>ako 12 mesiacov</a:t>
            </a:r>
          </a:p>
          <a:p>
            <a:pPr marL="742950" lvl="0" indent="-387350">
              <a:buFont typeface="+mj-lt"/>
              <a:buAutoNum type="alphaLcParenR"/>
            </a:pPr>
            <a:r>
              <a:rPr lang="sk-SK" u="sng" dirty="0">
                <a:solidFill>
                  <a:schemeClr val="tx2"/>
                </a:solidFill>
              </a:rPr>
              <a:t>Dlhodobo</a:t>
            </a:r>
            <a:r>
              <a:rPr lang="sk-SK" dirty="0"/>
              <a:t> nezamestnaní účastníci, ktorým bolo v čase odchodu ponúknuté zamestnanie, ďalšie vzdelávanie, učňovská príprava alebo stáž</a:t>
            </a:r>
          </a:p>
          <a:p>
            <a:pPr marL="742950" lvl="0" indent="-387350">
              <a:buFont typeface="+mj-lt"/>
              <a:buAutoNum type="alphaLcParenR"/>
            </a:pPr>
            <a:r>
              <a:rPr lang="sk-SK" u="sng" dirty="0">
                <a:solidFill>
                  <a:schemeClr val="accent6">
                    <a:lumMod val="75000"/>
                  </a:schemeClr>
                </a:solidFill>
              </a:rPr>
              <a:t>Neaktívni </a:t>
            </a:r>
            <a:r>
              <a:rPr lang="sk-SK" dirty="0"/>
              <a:t>účastníci, ktorí nie sú v procese vzdelávania alebo odbornej prípravy a ktorí dokončia intervenciu podporovanú z prostriedkov vyčlenených na iniciatívu na podporu zamestnanosti mladých </a:t>
            </a:r>
            <a:r>
              <a:rPr lang="sk-SK" dirty="0" smtClean="0"/>
              <a:t>ľudí – neaktívni NEET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75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sk-SK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Niektoré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zjednodušené príklady možných projektov v rámci výzvy: 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indent="-742950">
              <a:buFont typeface="+mj-lt"/>
              <a:buAutoNum type="alphaLcParenR"/>
            </a:pPr>
            <a:r>
              <a:rPr lang="sk-SK" i="1" dirty="0" smtClean="0"/>
              <a:t>Žiadateľ </a:t>
            </a:r>
            <a:r>
              <a:rPr lang="sk-SK" i="1" dirty="0"/>
              <a:t>- nezisková organizácia a iné – pracuje s neaktívnymi NEET s cieľom zvýšiť ich šance získať zamestnanie, alebo zaevidovať do evidencie uchádzačov o zamestnanie, kde by mohli NEET získať ďalšiu pomoc (deti odchádzajúce z detských domov, zdravotne postihnuté osoby a pod.). </a:t>
            </a:r>
            <a:endParaRPr lang="sk-SK" dirty="0"/>
          </a:p>
          <a:p>
            <a:pPr marL="742950" indent="-742950">
              <a:buFont typeface="+mj-lt"/>
              <a:buAutoNum type="alphaLcParenR"/>
            </a:pPr>
            <a:r>
              <a:rPr lang="sk-SK" i="1" dirty="0" smtClean="0"/>
              <a:t>Žiadateľ </a:t>
            </a:r>
            <a:r>
              <a:rPr lang="sk-SK" i="1" dirty="0"/>
              <a:t>- nezisková organizácia a iné. – pracuje s NEET s cieľom zvýšiť ich šance získať zamestnanie – v praxi to môže znamenať spoluprácu neziskovej organizácie alebo iného s veľkými zamestnávateľmi (veľkí zamestnávatelia nad 500 zamestnancov). </a:t>
            </a:r>
            <a:endParaRPr lang="sk-SK" dirty="0"/>
          </a:p>
          <a:p>
            <a:pPr marL="742950" indent="-742950">
              <a:buFont typeface="+mj-lt"/>
              <a:buAutoNum type="alphaLcParenR"/>
            </a:pPr>
            <a:r>
              <a:rPr lang="sk-SK" i="1" dirty="0" smtClean="0"/>
              <a:t>Žiadateľ </a:t>
            </a:r>
            <a:r>
              <a:rPr lang="sk-SK" i="1" dirty="0"/>
              <a:t>- nezisková organizácia a iné – vykonáva aktivity pre zamestnávateľov s cieľom vzdelávať v oblasti </a:t>
            </a:r>
            <a:r>
              <a:rPr lang="sk-SK" i="1" dirty="0" err="1"/>
              <a:t>inkluzívneho</a:t>
            </a:r>
            <a:r>
              <a:rPr lang="sk-SK" i="1" dirty="0"/>
              <a:t> prístupu k zamestnancom. </a:t>
            </a:r>
            <a:endParaRPr lang="sk-SK" dirty="0"/>
          </a:p>
          <a:p>
            <a:pPr marL="742950" indent="-742950">
              <a:buFont typeface="+mj-lt"/>
              <a:buAutoNum type="alphaLcParenR"/>
            </a:pPr>
            <a:r>
              <a:rPr lang="sk-SK" i="1" dirty="0"/>
              <a:t>Žiadateľ obec/mesto/zamestnávateľ a iné – pracuje s NEET s cieľom zvýšiť ich šance získať zamestnanie a/alebo cieli aktivity na zamestnávateľov s cieľom vzdelávať v oblasti </a:t>
            </a:r>
            <a:r>
              <a:rPr lang="sk-SK" i="1" dirty="0" err="1"/>
              <a:t>inkluzívneho</a:t>
            </a:r>
            <a:r>
              <a:rPr lang="sk-SK" i="1" dirty="0"/>
              <a:t> prístupu k zamestnancom.</a:t>
            </a:r>
          </a:p>
          <a:p>
            <a:pPr marL="742950" indent="-742950">
              <a:buFont typeface="+mj-lt"/>
              <a:buAutoNum type="alphaLcParenR"/>
            </a:pPr>
            <a:r>
              <a:rPr lang="sk-SK" i="1" dirty="0" err="1" smtClean="0">
                <a:solidFill>
                  <a:schemeClr val="accent6">
                    <a:lumMod val="75000"/>
                  </a:schemeClr>
                </a:solidFill>
              </a:rPr>
              <a:t>atď</a:t>
            </a:r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...</a:t>
            </a:r>
            <a:r>
              <a:rPr lang="sk-SK" dirty="0"/>
              <a:t>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15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Podmienky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poskytnutia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príspevku</a:t>
            </a:r>
            <a:endParaRPr lang="sk-SK" sz="2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>
              <a:spcBef>
                <a:spcPts val="0"/>
              </a:spcBef>
              <a:buNone/>
            </a:pPr>
            <a:endParaRPr lang="sk-SK" sz="2800" dirty="0"/>
          </a:p>
          <a:p>
            <a:pPr marL="0" indent="0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800" dirty="0" smtClean="0"/>
              <a:t>Relevantné </a:t>
            </a:r>
            <a:r>
              <a:rPr lang="sk-SK" sz="2800" dirty="0"/>
              <a:t>prílohy </a:t>
            </a:r>
            <a:r>
              <a:rPr lang="sk-SK" sz="2800" dirty="0" smtClean="0"/>
              <a:t>preukazujúce </a:t>
            </a:r>
            <a:r>
              <a:rPr lang="sk-SK" sz="2800" dirty="0"/>
              <a:t>splnenie podmienok sú súhrnne uvedené v </a:t>
            </a:r>
            <a:r>
              <a:rPr lang="sk-SK" sz="2800" dirty="0" smtClean="0"/>
              <a:t>prílohe </a:t>
            </a:r>
            <a:r>
              <a:rPr lang="sk-SK" sz="2800" dirty="0"/>
              <a:t>č. 1-2 Formulára </a:t>
            </a:r>
            <a:r>
              <a:rPr lang="sk-SK" sz="2800" dirty="0" err="1" smtClean="0"/>
              <a:t>ŽoNFP</a:t>
            </a:r>
            <a:r>
              <a:rPr lang="sk-SK" sz="2800" dirty="0" smtClean="0"/>
              <a:t>: 			</a:t>
            </a:r>
            <a:r>
              <a:rPr lang="sk-SK" sz="2800" dirty="0" smtClean="0">
                <a:hlinkClick r:id="rId3" action="ppaction://hlinkfile"/>
              </a:rPr>
              <a:t>Kontrolný </a:t>
            </a:r>
            <a:r>
              <a:rPr lang="sk-SK" sz="2800" dirty="0">
                <a:hlinkClick r:id="rId3" action="ppaction://hlinkfile"/>
              </a:rPr>
              <a:t>zoznam úplnosti </a:t>
            </a:r>
            <a:r>
              <a:rPr lang="sk-SK" sz="2800" dirty="0" err="1" smtClean="0">
                <a:hlinkClick r:id="rId3" action="ppaction://hlinkfile"/>
              </a:rPr>
              <a:t>ŽoNFP</a:t>
            </a:r>
            <a:endParaRPr lang="sk-SK" sz="2800" dirty="0"/>
          </a:p>
        </p:txBody>
      </p:sp>
      <p:pic>
        <p:nvPicPr>
          <p:cNvPr id="7170" name="Picture 2" descr="C:\Users\Kollarj\Desktop\Prezentácia_podmienky_2016 211 02\check lis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r="22845"/>
          <a:stretch/>
        </p:blipFill>
        <p:spPr bwMode="auto">
          <a:xfrm>
            <a:off x="4932040" y="971795"/>
            <a:ext cx="1625600" cy="25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llarj\Desktop\Prezentácia_podmienky_2016 211 02\check lis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90244"/>
            <a:ext cx="1810169" cy="24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24631"/>
            <a:ext cx="8186766" cy="559665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sz="5000" b="1" dirty="0" smtClean="0">
                <a:solidFill>
                  <a:schemeClr val="accent6">
                    <a:lumMod val="75000"/>
                  </a:schemeClr>
                </a:solidFill>
              </a:rPr>
              <a:t>Kritéria, ktoré sa </a:t>
            </a:r>
            <a:r>
              <a:rPr lang="sk-SK" sz="5000" b="1" dirty="0">
                <a:solidFill>
                  <a:schemeClr val="accent6">
                    <a:lumMod val="75000"/>
                  </a:schemeClr>
                </a:solidFill>
              </a:rPr>
              <a:t>aplikujú / neaplikujú v rámci schvaľovania </a:t>
            </a:r>
            <a:r>
              <a:rPr lang="sk-SK" sz="5000" b="1" dirty="0" err="1">
                <a:solidFill>
                  <a:schemeClr val="accent6">
                    <a:lumMod val="75000"/>
                  </a:schemeClr>
                </a:solidFill>
              </a:rPr>
              <a:t>ŽoNFP</a:t>
            </a:r>
            <a:r>
              <a:rPr lang="sk-SK" sz="5000" b="1" dirty="0">
                <a:solidFill>
                  <a:schemeClr val="accent6">
                    <a:lumMod val="75000"/>
                  </a:schemeClr>
                </a:solidFill>
              </a:rPr>
              <a:t> k výzve OP ĽZ </a:t>
            </a:r>
            <a:r>
              <a:rPr lang="sk-SK" sz="5000" b="1" dirty="0" smtClean="0">
                <a:solidFill>
                  <a:schemeClr val="accent6">
                    <a:lumMod val="75000"/>
                  </a:schemeClr>
                </a:solidFill>
              </a:rPr>
              <a:t>2017/2.1.1/01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sk-SK" b="1" dirty="0" smtClean="0">
                <a:solidFill>
                  <a:srgbClr val="FF0000"/>
                </a:solidFill>
              </a:rPr>
              <a:t>zoznam je zverejnený na stránke IA MPSVR SR vo FAQ k výzve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Hodnotiaca </a:t>
            </a:r>
            <a:r>
              <a:rPr lang="sk-SK" dirty="0"/>
              <a:t>oblasť: Príspevok navrhovaného projektu k cieľom a výsledkom OP a PO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Prispieva projekt k cieľom stanoveným vo </a:t>
            </a:r>
            <a:r>
              <a:rPr lang="sk-SK" dirty="0" smtClean="0"/>
              <a:t>výzve – kritérium sa aplikuje</a:t>
            </a:r>
            <a:endParaRPr lang="sk-SK" dirty="0"/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Súlad projektu s potrebami cieľovej skupiny / užívateľov </a:t>
            </a:r>
            <a:r>
              <a:rPr lang="sk-SK" dirty="0" smtClean="0"/>
              <a:t>projektu - kritérium sa aplikuje</a:t>
            </a:r>
            <a:endParaRPr lang="sk-SK" dirty="0"/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Reálnosť hodnoty plánovaných merateľných </a:t>
            </a:r>
            <a:r>
              <a:rPr lang="sk-SK" dirty="0" smtClean="0"/>
              <a:t>ukazovateľov - kritérium sa aplikuje</a:t>
            </a:r>
            <a:endParaRPr lang="sk-SK" dirty="0"/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Prínos k RIÚS alebo  SURM - kritérium sa neaplikuje – výzva nie je relevantná 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Prínos k podpore najmenej rozvinutých okresov </a:t>
            </a:r>
            <a:r>
              <a:rPr lang="sk-SK" dirty="0" smtClean="0"/>
              <a:t>- kritérium sa aplikuje – výzva je relevantná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 smtClean="0"/>
              <a:t>Doplňujúce kritérium pre PO 2 a 3 (pre relevantné výzvy), zamerané na cieľovú skupinu dlhodobo nezamestnaných občanov - kritérium sa aplikuje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Hodnotiaca </a:t>
            </a:r>
            <a:r>
              <a:rPr lang="sk-SK" dirty="0"/>
              <a:t>oblasť: Navrhovaný spôsob realizácie projektu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Vhodnosť aktivít s ohľadom na  ciele projektu (pri EFRR sa namiesto cieľov projektu hodnotia výsledky projektu)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Reálnosť aktivít projektu vo vzťahu k návrhu časového harmonogramu projektu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Posúdenie efektivity projektu - kritérium sa neaplikuje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Doplňujúce kritérium pre PO 2 a 3 (pre relevantné výzvy) zamerané na aktiváciu cieľovej skupiny - kritérium sa aplikuje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93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dirty="0"/>
              <a:t>Hodnotiaca oblasť: Administratívna a prevádzková kapacita žiadateľa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Odborná kapacita žiadateľa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Prevádzková kapacita žiadateľa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Účelnosť  navrhnutého systému riadenia projektu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Doplňujúce kritérium - kritérium sa neaplikuje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Hodnotiaca </a:t>
            </a:r>
            <a:r>
              <a:rPr lang="sk-SK" dirty="0"/>
              <a:t>oblasť: Finančná a ekonomická stránka projektu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Nevyhnutnosť výdavkov projektu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Hospodárnosť výdavkov projektu (vzťahuje sa na ESF a na výdavkové položky projektov EFRR pre ktoré nie sú stanovené </a:t>
            </a:r>
            <a:r>
              <a:rPr lang="sk-SK" dirty="0" err="1"/>
              <a:t>benchmarky</a:t>
            </a:r>
            <a:r>
              <a:rPr lang="sk-SK" dirty="0"/>
              <a:t>)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Hospodárnosť výdavkov projektu (vzťahuje sa na EFRR) - kritérium sa neaplikuje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Finančná kapacita žiadateľa (v prípade EFRR projektov sa posudzuje aj finančná udržateľnosť projektov)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Doplňujúce kritérium - kritérium sa neaplikuje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u="sng" dirty="0" smtClean="0">
                <a:solidFill>
                  <a:schemeClr val="accent6">
                    <a:lumMod val="75000"/>
                  </a:schemeClr>
                </a:solidFill>
              </a:rPr>
              <a:t>Výberové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kritériá sa v tejto výzve neuplatňujú</a:t>
            </a:r>
            <a:r>
              <a:rPr lang="sk-SK" dirty="0"/>
              <a:t>.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err="1" smtClean="0"/>
              <a:t>ŽoNFP</a:t>
            </a:r>
            <a:r>
              <a:rPr lang="sk-SK" dirty="0" smtClean="0"/>
              <a:t> </a:t>
            </a:r>
            <a:r>
              <a:rPr lang="sk-SK" dirty="0"/>
              <a:t>splní podmienky odborného hodnotenia, ak:</a:t>
            </a:r>
          </a:p>
          <a:p>
            <a:pPr marL="0" indent="0">
              <a:buNone/>
            </a:pPr>
            <a:r>
              <a:rPr lang="sk-SK" dirty="0"/>
              <a:t>	a) v každej oblasti hodnotiacich kritérií dosiahne minimálne </a:t>
            </a:r>
            <a:r>
              <a:rPr lang="sk-SK" b="1" dirty="0"/>
              <a:t>50% možných bodov </a:t>
            </a:r>
            <a:r>
              <a:rPr lang="sk-SK" dirty="0"/>
              <a:t>a</a:t>
            </a:r>
          </a:p>
          <a:p>
            <a:pPr marL="0" indent="0">
              <a:buNone/>
            </a:pPr>
            <a:r>
              <a:rPr lang="sk-SK" dirty="0"/>
              <a:t>	b) dosiahne minimálne </a:t>
            </a:r>
            <a:r>
              <a:rPr lang="sk-SK" b="1" dirty="0"/>
              <a:t>60% z celkového možného počtu bodov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93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2592" r="32592" b="11408"/>
          <a:stretch/>
        </p:blipFill>
        <p:spPr bwMode="auto">
          <a:xfrm>
            <a:off x="1115616" y="116632"/>
            <a:ext cx="7526408" cy="601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476672"/>
            <a:ext cx="8186766" cy="4680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sk-SK" sz="23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300" b="1" dirty="0" smtClean="0"/>
              <a:t>Názov </a:t>
            </a:r>
            <a:r>
              <a:rPr lang="sk-SK" sz="2300" b="1" dirty="0"/>
              <a:t>výzvy: 		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Aktivizácia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a podpora mladých NEET </a:t>
            </a:r>
            <a:endParaRPr lang="sk-SK" sz="2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sk-SK" sz="2300" b="1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 smtClean="0"/>
              <a:t>Kód </a:t>
            </a:r>
            <a:r>
              <a:rPr lang="sk-SK" sz="2300" b="1" dirty="0"/>
              <a:t>výzvy: 		</a:t>
            </a:r>
            <a:r>
              <a:rPr lang="sk-SK" sz="2400" dirty="0"/>
              <a:t>OP ĽZ DOP </a:t>
            </a:r>
            <a:r>
              <a:rPr lang="sk-SK" sz="2400" dirty="0" smtClean="0"/>
              <a:t>2017/2.1.1/01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 smtClean="0"/>
              <a:t>Operačný program:</a:t>
            </a:r>
            <a:r>
              <a:rPr lang="sk-SK" sz="2300" dirty="0" smtClean="0"/>
              <a:t>	Ľudské zdroje</a:t>
            </a:r>
            <a:endParaRPr lang="sk-SK" sz="23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 smtClean="0"/>
              <a:t>Poskytovateľ:	</a:t>
            </a:r>
            <a:r>
              <a:rPr lang="sk-SK" sz="2300" dirty="0" smtClean="0"/>
              <a:t>	Implementačná agentúra MPSVR SR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/>
              <a:t>Prioritná os:</a:t>
            </a:r>
            <a:r>
              <a:rPr lang="sk-SK" sz="2300" dirty="0"/>
              <a:t>		2 Iniciatíva na podporu zamestnanosti </a:t>
            </a:r>
            <a:r>
              <a:rPr lang="sk-SK" sz="2300" dirty="0" smtClean="0"/>
              <a:t>				mladých ľudí</a:t>
            </a:r>
            <a:endParaRPr lang="sk-SK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/>
              <a:t>Fond:</a:t>
            </a:r>
            <a:r>
              <a:rPr lang="sk-SK" sz="2400" dirty="0"/>
              <a:t>			Európsky sociálny fond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400" b="1" dirty="0"/>
              <a:t>Schéma pomoci </a:t>
            </a:r>
            <a:endParaRPr lang="sk-SK" sz="2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400" b="1" dirty="0" smtClean="0"/>
              <a:t>de </a:t>
            </a:r>
            <a:r>
              <a:rPr lang="it-IT" sz="2400" b="1" dirty="0"/>
              <a:t>minimis</a:t>
            </a:r>
            <a:r>
              <a:rPr lang="sk-SK" sz="2400" b="1" dirty="0"/>
              <a:t>: </a:t>
            </a:r>
            <a:r>
              <a:rPr lang="sk-SK" sz="2400" b="1" dirty="0" smtClean="0"/>
              <a:t>		</a:t>
            </a:r>
            <a:r>
              <a:rPr lang="sk-SK" sz="2400" dirty="0" smtClean="0"/>
              <a:t>uplatňuje </a:t>
            </a:r>
            <a:r>
              <a:rPr lang="sk-SK" sz="2400" dirty="0"/>
              <a:t>sa schéma </a:t>
            </a:r>
            <a:r>
              <a:rPr lang="sk-SK" sz="2400" b="1" dirty="0"/>
              <a:t>DM č. 1/2015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sk-SK" sz="2300" dirty="0"/>
          </a:p>
        </p:txBody>
      </p:sp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sk-SK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2348880"/>
            <a:ext cx="818676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Ďakujeme za pozornosť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2581275" cy="1771650"/>
          </a:xfrm>
          <a:prstGeom prst="rect">
            <a:avLst/>
          </a:prstGeom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268760"/>
            <a:ext cx="8186766" cy="475252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sk-SK" sz="2500" b="1" dirty="0">
                <a:solidFill>
                  <a:prstClr val="black"/>
                </a:solidFill>
              </a:rPr>
              <a:t>Vyhlásenie výzvy:</a:t>
            </a:r>
            <a:r>
              <a:rPr lang="sk-SK" sz="2500" dirty="0">
                <a:solidFill>
                  <a:prstClr val="black"/>
                </a:solidFill>
              </a:rPr>
              <a:t>	</a:t>
            </a:r>
            <a:r>
              <a:rPr lang="sk-SK" sz="2500" dirty="0" smtClean="0">
                <a:solidFill>
                  <a:prstClr val="black"/>
                </a:solidFill>
              </a:rPr>
              <a:t>		16.06.2017</a:t>
            </a:r>
            <a:endParaRPr lang="sk-SK" sz="25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k-SK" sz="2500" b="1" dirty="0" smtClean="0">
                <a:solidFill>
                  <a:prstClr val="black"/>
                </a:solidFill>
              </a:rPr>
              <a:t>Termíny uzavretia kôl výzvy sú:</a:t>
            </a:r>
            <a:r>
              <a:rPr lang="sk-SK" sz="2500" dirty="0">
                <a:solidFill>
                  <a:prstClr val="black"/>
                </a:solidFill>
              </a:rPr>
              <a:t> </a:t>
            </a:r>
            <a:r>
              <a:rPr lang="sk-SK" sz="2500" dirty="0" smtClean="0">
                <a:solidFill>
                  <a:prstClr val="black"/>
                </a:solidFill>
              </a:rPr>
              <a:t>	1</a:t>
            </a:r>
            <a:r>
              <a:rPr lang="sk-SK" sz="2500" dirty="0">
                <a:solidFill>
                  <a:prstClr val="black"/>
                </a:solidFill>
              </a:rPr>
              <a:t>. </a:t>
            </a:r>
            <a:r>
              <a:rPr lang="sk-SK" sz="2500" dirty="0" smtClean="0">
                <a:solidFill>
                  <a:prstClr val="black"/>
                </a:solidFill>
              </a:rPr>
              <a:t>kola </a:t>
            </a:r>
            <a:r>
              <a:rPr lang="sk-SK" sz="2500" dirty="0">
                <a:solidFill>
                  <a:prstClr val="black"/>
                </a:solidFill>
              </a:rPr>
              <a:t>– </a:t>
            </a:r>
            <a:r>
              <a:rPr lang="sk-SK" sz="2500" dirty="0" smtClean="0">
                <a:solidFill>
                  <a:schemeClr val="accent6">
                    <a:lumMod val="75000"/>
                  </a:schemeClr>
                </a:solidFill>
              </a:rPr>
              <a:t>13.09.2017</a:t>
            </a:r>
            <a:endParaRPr lang="sk-SK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k-SK" sz="2500" dirty="0"/>
              <a:t>			</a:t>
            </a:r>
            <a:r>
              <a:rPr lang="sk-SK" sz="2500" dirty="0" smtClean="0"/>
              <a:t>		2</a:t>
            </a:r>
            <a:r>
              <a:rPr lang="sk-SK" sz="2500" dirty="0"/>
              <a:t>. </a:t>
            </a:r>
            <a:r>
              <a:rPr lang="sk-SK" sz="2500" dirty="0" smtClean="0"/>
              <a:t>kola </a:t>
            </a:r>
            <a:r>
              <a:rPr lang="sk-SK" sz="2500" dirty="0"/>
              <a:t>– </a:t>
            </a:r>
            <a:r>
              <a:rPr lang="sk-SK" sz="2500" dirty="0" smtClean="0"/>
              <a:t>31.10.2017</a:t>
            </a:r>
            <a:r>
              <a:rPr lang="sk-SK" sz="2500" dirty="0"/>
              <a:t>	</a:t>
            </a:r>
            <a:endParaRPr lang="sk-SK" sz="2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sz="2800" b="1" dirty="0" smtClean="0"/>
          </a:p>
          <a:p>
            <a:pPr marL="0" indent="0">
              <a:buNone/>
            </a:pPr>
            <a:r>
              <a:rPr lang="pl-PL" sz="2800" b="1" dirty="0" smtClean="0"/>
              <a:t>Minimálna </a:t>
            </a:r>
            <a:r>
              <a:rPr lang="pl-PL" sz="2800" b="1" dirty="0" smtClean="0"/>
              <a:t>dĺžka </a:t>
            </a:r>
            <a:r>
              <a:rPr lang="pl-PL" sz="2800" b="1" dirty="0"/>
              <a:t>realizácie projektu: </a:t>
            </a:r>
            <a:r>
              <a:rPr lang="pl-PL" sz="2800" dirty="0" smtClean="0"/>
              <a:t>	</a:t>
            </a:r>
            <a:r>
              <a:rPr lang="pl-PL" sz="2800" dirty="0" smtClean="0"/>
              <a:t>6 </a:t>
            </a:r>
            <a:r>
              <a:rPr lang="pl-PL" sz="2800" dirty="0"/>
              <a:t>mesiacov. </a:t>
            </a:r>
          </a:p>
          <a:p>
            <a:pPr marL="0" indent="0">
              <a:buNone/>
            </a:pPr>
            <a:r>
              <a:rPr lang="pl-PL" sz="2800" b="1" dirty="0"/>
              <a:t>Maximálnu </a:t>
            </a:r>
            <a:r>
              <a:rPr lang="pl-PL" sz="2800" b="1" dirty="0" smtClean="0"/>
              <a:t>dĺžka </a:t>
            </a:r>
            <a:r>
              <a:rPr lang="pl-PL" sz="2800" b="1" dirty="0"/>
              <a:t>realizácie projektu: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pl-PL" sz="2800" u="sng" dirty="0" smtClean="0">
                <a:solidFill>
                  <a:schemeClr val="accent6">
                    <a:lumMod val="75000"/>
                  </a:schemeClr>
                </a:solidFill>
              </a:rPr>
              <a:t>30.09.2018</a:t>
            </a:r>
            <a:r>
              <a:rPr lang="pl-PL" sz="2800" dirty="0" smtClean="0"/>
              <a:t>;</a:t>
            </a:r>
            <a:r>
              <a:rPr lang="pl-PL" sz="2800" dirty="0"/>
              <a:t> </a:t>
            </a:r>
            <a:r>
              <a:rPr lang="sk-SK" sz="2800" dirty="0" smtClean="0"/>
              <a:t>Oprávnené </a:t>
            </a:r>
            <a:r>
              <a:rPr lang="sk-SK" sz="2800" dirty="0"/>
              <a:t>obdobie realizácie projektu sa začína najskôr odo dňa, v ktorom Zmluva o poskytnutí NFP nadobudla </a:t>
            </a:r>
            <a:r>
              <a:rPr lang="sk-SK" sz="2800" dirty="0" smtClean="0"/>
              <a:t>účinnosť. </a:t>
            </a:r>
            <a:endParaRPr lang="sk-SK" sz="2800" dirty="0"/>
          </a:p>
          <a:p>
            <a:pPr marL="0" indent="0">
              <a:spcBef>
                <a:spcPts val="0"/>
              </a:spcBef>
              <a:buNone/>
            </a:pPr>
            <a:endParaRPr lang="sk-SK" sz="2500" b="1" dirty="0"/>
          </a:p>
          <a:p>
            <a:pPr marL="0" indent="0">
              <a:spcBef>
                <a:spcPts val="0"/>
              </a:spcBef>
              <a:buNone/>
            </a:pPr>
            <a:endParaRPr lang="sk-SK" sz="2100" dirty="0" smtClean="0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Časový </a:t>
            </a:r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harmonogram 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výzvy</a:t>
            </a: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268760"/>
            <a:ext cx="8186766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000" b="1" dirty="0" smtClean="0"/>
              <a:t>Alokácia na výzvu </a:t>
            </a:r>
            <a:r>
              <a:rPr lang="sk-SK" sz="2000" dirty="0" smtClean="0"/>
              <a:t>za </a:t>
            </a:r>
            <a:r>
              <a:rPr lang="sk-SK" sz="2000" dirty="0"/>
              <a:t>zdroje Európskej únie, t.j. súhrnne za Európsky sociálny fond a Iniciatívu na podporu zamestnanosti mladých ľudí je 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30 000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000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,- EUR </a:t>
            </a:r>
            <a:r>
              <a:rPr lang="sk-SK" sz="2000" dirty="0"/>
              <a:t>na </a:t>
            </a:r>
            <a:r>
              <a:rPr lang="sk-SK" sz="2000" b="1" dirty="0" smtClean="0"/>
              <a:t>menej rozvinuté regióny</a:t>
            </a:r>
            <a:r>
              <a:rPr lang="sk-SK" sz="2000" dirty="0" smtClean="0"/>
              <a:t>, t.j. </a:t>
            </a:r>
            <a:r>
              <a:rPr lang="sk-SK" sz="2000" u="sng" dirty="0" smtClean="0"/>
              <a:t>celé </a:t>
            </a:r>
            <a:r>
              <a:rPr lang="sk-SK" sz="2000" u="sng" dirty="0"/>
              <a:t>územie Slovenskej republiky, okrem Bratislavského samosprávneho </a:t>
            </a:r>
            <a:r>
              <a:rPr lang="sk-SK" sz="2000" u="sng" dirty="0" smtClean="0"/>
              <a:t>kraja -  </a:t>
            </a:r>
            <a:r>
              <a:rPr lang="sk-SK" sz="2000" b="1" u="sng" dirty="0" smtClean="0">
                <a:solidFill>
                  <a:schemeClr val="accent6">
                    <a:lumMod val="75000"/>
                  </a:schemeClr>
                </a:solidFill>
              </a:rPr>
              <a:t>rozhodujúce je miesto trvalého  pobytu osôb z CS.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000" b="1" dirty="0" smtClean="0"/>
              <a:t>Minimálna </a:t>
            </a:r>
            <a:r>
              <a:rPr lang="sk-SK" sz="2000" b="1" dirty="0"/>
              <a:t>výška príspevku: </a:t>
            </a:r>
            <a:r>
              <a:rPr lang="sk-SK" sz="2000" dirty="0" smtClean="0"/>
              <a:t> 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15 500 ,- EUR </a:t>
            </a:r>
            <a:r>
              <a:rPr lang="sk-SK" sz="2000" dirty="0"/>
              <a:t>a zároveň platí, že minimálny počet osôb z CS, s ktorými musí žiadateľ pracovať v rámci projektu a u ktorých plánuje dokončiť intervenciu je 5. 	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000" b="1" dirty="0" smtClean="0"/>
              <a:t>Maximálna výška NFP </a:t>
            </a:r>
            <a:r>
              <a:rPr lang="sk-SK" sz="2000" dirty="0"/>
              <a:t>sa rovná počtu osôb z CS, u ktorých žiadateľ plánuje ukončiť intervenciu, vynásobenému sumou 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3 100 ,- 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EUR</a:t>
            </a:r>
            <a:r>
              <a:rPr lang="sk-SK" sz="2000" dirty="0" smtClean="0"/>
              <a:t> + Ak </a:t>
            </a:r>
            <a:r>
              <a:rPr lang="sk-SK" sz="2000" dirty="0"/>
              <a:t>sa na oprávnených žiadateľov výzvy vzťahuje schéma </a:t>
            </a:r>
            <a:r>
              <a:rPr lang="sk-SK" sz="2000" b="1" dirty="0"/>
              <a:t>DM č. 1/2015</a:t>
            </a:r>
            <a:r>
              <a:rPr lang="sk-SK" sz="2000" dirty="0"/>
              <a:t>, tak celková výška pomoci nepresiahne 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200 000 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,- EUR </a:t>
            </a:r>
            <a:r>
              <a:rPr lang="sk-SK" sz="2000" dirty="0"/>
              <a:t>v priebehu obdobia troch fiškálnych rokov a ďalšie podmienky v zmysle uvedenej schémy</a:t>
            </a:r>
            <a:r>
              <a:rPr lang="sk-SK" sz="2000" dirty="0" smtClean="0"/>
              <a:t>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000" b="1" u="sng" dirty="0" smtClean="0">
                <a:solidFill>
                  <a:srgbClr val="FF0000"/>
                </a:solidFill>
              </a:rPr>
              <a:t>Žiadateľ môže v rámci výzvy predložiť iba jednu </a:t>
            </a:r>
            <a:r>
              <a:rPr lang="sk-SK" sz="2000" b="1" u="sng" dirty="0" err="1" smtClean="0">
                <a:solidFill>
                  <a:srgbClr val="FF0000"/>
                </a:solidFill>
              </a:rPr>
              <a:t>ŽoNF</a:t>
            </a:r>
            <a:r>
              <a:rPr lang="sk-SK" sz="2000" b="1" u="sng" dirty="0" err="1">
                <a:solidFill>
                  <a:srgbClr val="FF0000"/>
                </a:solidFill>
              </a:rPr>
              <a:t>P</a:t>
            </a:r>
            <a:endParaRPr lang="sk-SK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sk-SK" sz="3200" b="1" dirty="0" smtClean="0">
                <a:solidFill>
                  <a:srgbClr val="F79646">
                    <a:lumMod val="75000"/>
                  </a:srgbClr>
                </a:solidFill>
              </a:rPr>
              <a:t>Výška príspevku a </a:t>
            </a:r>
          </a:p>
          <a:p>
            <a:pPr lvl="0">
              <a:spcBef>
                <a:spcPts val="0"/>
              </a:spcBef>
            </a:pPr>
            <a:r>
              <a:rPr lang="sk-SK" sz="3200" b="1" dirty="0">
                <a:solidFill>
                  <a:srgbClr val="F79646">
                    <a:lumMod val="75000"/>
                  </a:srgbClr>
                </a:solidFill>
              </a:rPr>
              <a:t>	</a:t>
            </a:r>
            <a:r>
              <a:rPr lang="sk-SK" sz="3200" b="1" dirty="0" smtClean="0">
                <a:solidFill>
                  <a:srgbClr val="F79646">
                    <a:lumMod val="75000"/>
                  </a:srgbClr>
                </a:solidFill>
              </a:rPr>
              <a:t>			územná oprávnenosť </a:t>
            </a:r>
          </a:p>
        </p:txBody>
      </p:sp>
    </p:spTree>
    <p:extLst>
      <p:ext uri="{BB962C8B-B14F-4D97-AF65-F5344CB8AC3E}">
        <p14:creationId xmlns:p14="http://schemas.microsoft.com/office/powerpoint/2010/main" val="42682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405916"/>
            <a:ext cx="8186766" cy="61194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FF0000"/>
                </a:solidFill>
              </a:rPr>
              <a:t>Aktivizácia </a:t>
            </a:r>
            <a:r>
              <a:rPr lang="sk-SK" b="1" dirty="0">
                <a:solidFill>
                  <a:srgbClr val="FF0000"/>
                </a:solidFill>
              </a:rPr>
              <a:t>a podpora mladých NEET </a:t>
            </a:r>
          </a:p>
          <a:p>
            <a:pPr marL="0" indent="0" algn="ctr">
              <a:buNone/>
            </a:pPr>
            <a:r>
              <a:rPr lang="sk-SK" dirty="0"/>
              <a:t>	</a:t>
            </a:r>
          </a:p>
          <a:p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NEET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b="1" dirty="0" err="1"/>
              <a:t>Not</a:t>
            </a:r>
            <a:r>
              <a:rPr lang="sk-SK" b="1" dirty="0"/>
              <a:t> in </a:t>
            </a:r>
            <a:r>
              <a:rPr lang="sk-SK" b="1" dirty="0" err="1"/>
              <a:t>employment</a:t>
            </a:r>
            <a:r>
              <a:rPr lang="sk-SK" b="1" dirty="0"/>
              <a:t>, </a:t>
            </a:r>
            <a:r>
              <a:rPr lang="sk-SK" b="1" dirty="0" err="1"/>
              <a:t>education</a:t>
            </a:r>
            <a:r>
              <a:rPr lang="sk-SK" b="1" dirty="0"/>
              <a:t> or </a:t>
            </a:r>
            <a:r>
              <a:rPr lang="sk-SK" b="1" dirty="0" err="1"/>
              <a:t>training</a:t>
            </a:r>
            <a:r>
              <a:rPr lang="sk-SK" dirty="0"/>
              <a:t>) sú mladí ľudia, ktorí nie sú zamestnaní, nepokračujú v procese vzdelávania, ani sa nezúčastňujú na odbornej príprave.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48" y="1340768"/>
            <a:ext cx="2857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3139916" cy="2588716"/>
          </a:xfrm>
          <a:prstGeom prst="rect">
            <a:avLst/>
          </a:prstGeom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424631"/>
            <a:ext cx="8856984" cy="559665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sk-SK" sz="7600" b="1" dirty="0" smtClean="0">
                <a:solidFill>
                  <a:schemeClr val="accent6">
                    <a:lumMod val="75000"/>
                  </a:schemeClr>
                </a:solidFill>
              </a:rPr>
              <a:t>Oprávnenou </a:t>
            </a:r>
            <a:r>
              <a:rPr lang="sk-SK" sz="7600" b="1" dirty="0">
                <a:solidFill>
                  <a:schemeClr val="accent6">
                    <a:lumMod val="75000"/>
                  </a:schemeClr>
                </a:solidFill>
              </a:rPr>
              <a:t>cieľovou skupinou (CS) sú: </a:t>
            </a:r>
            <a:endParaRPr lang="sk-SK" sz="7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sk-SK" dirty="0"/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k-SK" sz="4500" dirty="0" smtClean="0"/>
              <a:t>Zamestnávateľ</a:t>
            </a:r>
            <a:r>
              <a:rPr lang="sk-SK" sz="4500" dirty="0"/>
              <a:t>, </a:t>
            </a: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k-SK" sz="4500" dirty="0" smtClean="0">
                <a:solidFill>
                  <a:schemeClr val="accent6">
                    <a:lumMod val="75000"/>
                  </a:schemeClr>
                </a:solidFill>
              </a:rPr>
              <a:t>NEET</a:t>
            </a:r>
            <a:r>
              <a:rPr lang="sk-SK" sz="4500" dirty="0" smtClean="0"/>
              <a:t> </a:t>
            </a:r>
            <a:r>
              <a:rPr lang="sk-SK" sz="4500" dirty="0"/>
              <a:t>do 29 rokov (ktorý nie je vedený v evidencii uchádzačov o zamestnanie úradu práce, sociálnych vecí a rodiny</a:t>
            </a:r>
            <a:r>
              <a:rPr lang="sk-SK" sz="4500" dirty="0" smtClean="0"/>
              <a:t>)  </a:t>
            </a:r>
            <a:r>
              <a:rPr lang="sk-SK" sz="45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sk-SK" sz="4500" i="1" dirty="0" smtClean="0">
                <a:solidFill>
                  <a:schemeClr val="accent6">
                    <a:lumMod val="75000"/>
                  </a:schemeClr>
                </a:solidFill>
              </a:rPr>
              <a:t>neaktívny NEET</a:t>
            </a:r>
            <a:r>
              <a:rPr lang="sk-SK" sz="4500" i="1" dirty="0" smtClean="0"/>
              <a:t>,</a:t>
            </a:r>
            <a:endParaRPr lang="sk-SK" sz="4500" i="1" dirty="0"/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k-SK" sz="4500" dirty="0" smtClean="0">
                <a:solidFill>
                  <a:schemeClr val="accent6">
                    <a:lumMod val="75000"/>
                  </a:schemeClr>
                </a:solidFill>
              </a:rPr>
              <a:t>NEET</a:t>
            </a:r>
            <a:r>
              <a:rPr lang="sk-SK" sz="4500" dirty="0" smtClean="0"/>
              <a:t> </a:t>
            </a:r>
            <a:r>
              <a:rPr lang="sk-SK" sz="4500" dirty="0"/>
              <a:t>do 25 rokov </a:t>
            </a:r>
            <a:r>
              <a:rPr lang="sk-SK" sz="4500" u="sng" dirty="0"/>
              <a:t>uchádzač o zamestnanie min. 3 mesiace</a:t>
            </a:r>
            <a:r>
              <a:rPr lang="sk-SK" sz="4500" dirty="0"/>
              <a:t>, </a:t>
            </a: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k-SK" sz="4500" dirty="0" smtClean="0">
                <a:solidFill>
                  <a:schemeClr val="accent6">
                    <a:lumMod val="75000"/>
                  </a:schemeClr>
                </a:solidFill>
              </a:rPr>
              <a:t>NEET </a:t>
            </a:r>
            <a:r>
              <a:rPr lang="sk-SK" sz="4500" dirty="0"/>
              <a:t>do 29 rokov </a:t>
            </a:r>
            <a:r>
              <a:rPr lang="sk-SK" sz="4500" u="sng" dirty="0"/>
              <a:t>uchádzač o zamestnanie min. 6 mesiacov</a:t>
            </a:r>
            <a:r>
              <a:rPr lang="sk-SK" sz="4500" dirty="0"/>
              <a:t>, </a:t>
            </a: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4500" dirty="0" smtClean="0"/>
              <a:t>Nízko </a:t>
            </a:r>
            <a:r>
              <a:rPr lang="pl-PL" sz="4500" dirty="0"/>
              <a:t>kvalifikovaný </a:t>
            </a:r>
            <a:r>
              <a:rPr lang="pl-PL" sz="4500" u="sng" dirty="0"/>
              <a:t>uchádzač o zamestnanie do 29 rokov </a:t>
            </a:r>
            <a:r>
              <a:rPr lang="pl-PL" sz="4500" dirty="0" smtClean="0"/>
              <a:t>- </a:t>
            </a:r>
            <a:r>
              <a:rPr lang="sk-SK" sz="4500" dirty="0"/>
              <a:t>Občan, ktorý dosiahol vzdelanie </a:t>
            </a:r>
            <a:r>
              <a:rPr lang="sk-SK" sz="4500" dirty="0">
                <a:solidFill>
                  <a:schemeClr val="accent6">
                    <a:lumMod val="75000"/>
                  </a:schemeClr>
                </a:solidFill>
              </a:rPr>
              <a:t>nižšie ako stredné odborné vzdelanie </a:t>
            </a:r>
            <a:r>
              <a:rPr lang="sk-SK" sz="4500" dirty="0" smtClean="0"/>
              <a:t>(podľa </a:t>
            </a:r>
            <a:r>
              <a:rPr lang="sk-SK" sz="4500" dirty="0"/>
              <a:t>§ 16 ods. 4 písm. b) zákona č. 245/2008 </a:t>
            </a:r>
            <a:r>
              <a:rPr lang="sk-SK" sz="4500" dirty="0" err="1"/>
              <a:t>Z.z</a:t>
            </a:r>
            <a:r>
              <a:rPr lang="sk-SK" sz="4500" dirty="0"/>
              <a:t>. o výchove a vzdelávaní </a:t>
            </a:r>
            <a:r>
              <a:rPr lang="sk-SK" sz="4500" dirty="0" smtClean="0"/>
              <a:t>a </a:t>
            </a:r>
            <a:r>
              <a:rPr lang="sk-SK" sz="4500" dirty="0"/>
              <a:t>o zmene a doplnení niektorých </a:t>
            </a:r>
            <a:r>
              <a:rPr lang="sk-SK" sz="4500" dirty="0" smtClean="0"/>
              <a:t>zákonov),</a:t>
            </a: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k-SK" sz="4500" dirty="0" smtClean="0"/>
              <a:t>Uchádzač </a:t>
            </a:r>
            <a:r>
              <a:rPr lang="sk-SK" sz="4500" dirty="0"/>
              <a:t>o zamestnanie mladší ako 26 rokov veku, ktorý ukončil príslušným stupňom vzdelania sústavnú prípravu na povolanie v dennej forme štúdia pred menej ako dvomi rokmi a pred zaradením do evidencie uchádzačov o zamestnanie nemal pravidelne platené zamestnanie. </a:t>
            </a:r>
            <a:endParaRPr lang="sk-SK" sz="4500" dirty="0" smtClean="0"/>
          </a:p>
        </p:txBody>
      </p:sp>
    </p:spTree>
    <p:extLst>
      <p:ext uri="{BB962C8B-B14F-4D97-AF65-F5344CB8AC3E}">
        <p14:creationId xmlns:p14="http://schemas.microsoft.com/office/powerpoint/2010/main" val="376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Osoba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z cieľovej skupiny podporená v rámci tejto výzvy môže byť zapojená do aktivít s 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rovnakým obsahom a zameraním iba jedenkrát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/>
              <a:t> 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Oprávnenosť CS sa preukazuje v čase realizácie, a to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Čestným vyhlásením mladého NEET podľa prílohy č.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hlinkClick r:id="rId2" action="ppaction://hlinkfile"/>
              </a:rPr>
              <a:t>13 výzvy </a:t>
            </a:r>
            <a:r>
              <a:rPr lang="sk-SK" dirty="0"/>
              <a:t>a 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Potvrdením úradu práce, sociálnych vecí a rodiny</a:t>
            </a:r>
            <a:r>
              <a:rPr lang="sk-SK" dirty="0"/>
              <a:t>, ktoré obsahujú informácie, že mladý NEET k dátumu vstupu do projektu je alebo nie je vedený v evidencii uchádzačov o zamestnanie, pričom pre </a:t>
            </a:r>
            <a:r>
              <a:rPr lang="sk-SK" dirty="0" err="1"/>
              <a:t>UoZ</a:t>
            </a:r>
            <a:r>
              <a:rPr lang="sk-SK" dirty="0"/>
              <a:t> musí byť na potvrdení aj údaj o dĺžke evidencie</a:t>
            </a:r>
          </a:p>
          <a:p>
            <a:pPr marL="0" indent="0">
              <a:buNone/>
            </a:pP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08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Oprávnené </a:t>
            </a:r>
            <a:r>
              <a:rPr lang="sk-SK" dirty="0"/>
              <a:t>typy aktivít projektu v zmysle OP ĽZ a prislúchajúce k predmetnému špecifickému cieľu, sú: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Činnosti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zamerané na aktivizáciu a podporu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NEET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dirty="0"/>
              <a:t>Pri vypĺňaní </a:t>
            </a:r>
            <a:r>
              <a:rPr lang="sk-SK" dirty="0" err="1"/>
              <a:t>Ž</a:t>
            </a:r>
            <a:r>
              <a:rPr lang="sk-SK" dirty="0" err="1" smtClean="0"/>
              <a:t>oNFP</a:t>
            </a:r>
            <a:r>
              <a:rPr lang="sk-SK" dirty="0" smtClean="0"/>
              <a:t> </a:t>
            </a:r>
            <a:r>
              <a:rPr lang="sk-SK" dirty="0"/>
              <a:t>v systéme ITMS2014+ </a:t>
            </a:r>
            <a:r>
              <a:rPr lang="sk-SK" dirty="0" smtClean="0"/>
              <a:t>žiadateľ </a:t>
            </a:r>
            <a:r>
              <a:rPr lang="sk-SK" dirty="0"/>
              <a:t>priradí aktivitu k typu aktivity s názvom: </a:t>
            </a:r>
            <a:endParaRPr lang="sk-SK" dirty="0" smtClean="0"/>
          </a:p>
          <a:p>
            <a:pPr marL="0" indent="0" algn="ctr">
              <a:buNone/>
            </a:pPr>
            <a:r>
              <a:rPr lang="sk-SK" b="1" i="1" dirty="0" smtClean="0"/>
              <a:t>„Programy </a:t>
            </a:r>
            <a:r>
              <a:rPr lang="sk-SK" b="1" i="1" dirty="0"/>
              <a:t>a projekty </a:t>
            </a:r>
            <a:r>
              <a:rPr lang="sk-SK" b="1" i="1" dirty="0" smtClean="0"/>
              <a:t>umožňujúce </a:t>
            </a:r>
            <a:r>
              <a:rPr lang="sk-SK" b="1" i="1" dirty="0"/>
              <a:t>mladým NEET odbornú prípravu alebo </a:t>
            </a:r>
            <a:r>
              <a:rPr lang="sk-SK" b="1" i="1" dirty="0" smtClean="0"/>
              <a:t>stáže</a:t>
            </a:r>
            <a:r>
              <a:rPr lang="sk-SK" b="1" i="1" dirty="0"/>
              <a:t>, praxe, tréningy zručností </a:t>
            </a:r>
            <a:r>
              <a:rPr lang="sk-SK" b="1" i="1" dirty="0" smtClean="0"/>
              <a:t>a pod.“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10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Oprávnené skupiny výdavkov 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/>
              <a:t>	</a:t>
            </a:r>
          </a:p>
          <a:p>
            <a:pPr marL="742950" indent="-742950">
              <a:buFont typeface="+mj-lt"/>
              <a:buAutoNum type="arabicPeriod"/>
            </a:pPr>
            <a:r>
              <a:rPr lang="sk-SK" dirty="0"/>
              <a:t>521 –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Mzdové výdavky </a:t>
            </a:r>
            <a:r>
              <a:rPr lang="sk-SK" dirty="0"/>
              <a:t>- Tútor, mentor, kouč, odborný poradca / Lektor pre vzdelávanie, motivačné aktivity </a:t>
            </a:r>
          </a:p>
          <a:p>
            <a:pPr marL="742950" indent="-742950">
              <a:buFont typeface="+mj-lt"/>
              <a:buAutoNum type="arabicPeriod"/>
            </a:pPr>
            <a:r>
              <a:rPr lang="sk-SK" dirty="0"/>
              <a:t>905 –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Ostatné spôsoby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paušálneho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 financovania </a:t>
            </a:r>
            <a:r>
              <a:rPr lang="sk-SK" dirty="0"/>
              <a:t>- Výdavky </a:t>
            </a:r>
            <a:r>
              <a:rPr lang="sk-SK" u="sng" dirty="0"/>
              <a:t>na riadenie projektu vo výške </a:t>
            </a:r>
            <a:r>
              <a:rPr lang="sk-SK" u="sng" dirty="0" smtClean="0"/>
              <a:t>8,32 % </a:t>
            </a:r>
            <a:r>
              <a:rPr lang="sk-SK" dirty="0"/>
              <a:t>z celkových oprávnených priamych výdavkov na zamestnancov v rámci projektu. </a:t>
            </a:r>
          </a:p>
          <a:p>
            <a:pPr marL="742950" indent="-742950">
              <a:buFont typeface="+mj-lt"/>
              <a:buAutoNum type="arabicPeriod"/>
            </a:pPr>
            <a:r>
              <a:rPr lang="sk-SK" dirty="0"/>
              <a:t>903 –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Paušálna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sadzba na ostatné výdavky </a:t>
            </a:r>
            <a:r>
              <a:rPr lang="sk-SK" dirty="0"/>
              <a:t>projektu </a:t>
            </a:r>
            <a:r>
              <a:rPr lang="sk-SK" u="sng" dirty="0"/>
              <a:t>vo výške </a:t>
            </a:r>
            <a:r>
              <a:rPr lang="sk-SK" u="sng" dirty="0" smtClean="0"/>
              <a:t>40 % </a:t>
            </a:r>
            <a:r>
              <a:rPr lang="sk-SK" dirty="0"/>
              <a:t>z celkových oprávnených priamych nákladov na zamestnancov v rámci projektu. 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59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2714</TotalTime>
  <Words>953</Words>
  <Application>Microsoft Office PowerPoint</Application>
  <PresentationFormat>Prezentácia na obrazovke (4:3)</PresentationFormat>
  <Paragraphs>189</Paragraphs>
  <Slides>20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 Výzva na predkladanie žiadostí o NFP - OP ĽZ DOP 2017/2.1.1/01:  „Aktivizácia a podpora mladých NEET “          Implementačná agentúra Ministerstva práce, sociálnych vecí a rodiny SR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Sedálová Barbora</dc:creator>
  <cp:lastModifiedBy>Kollarj</cp:lastModifiedBy>
  <cp:revision>158</cp:revision>
  <dcterms:created xsi:type="dcterms:W3CDTF">2016-05-18T06:39:42Z</dcterms:created>
  <dcterms:modified xsi:type="dcterms:W3CDTF">2017-07-14T15:55:17Z</dcterms:modified>
</cp:coreProperties>
</file>