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4" r:id="rId1"/>
  </p:sldMasterIdLst>
  <p:notesMasterIdLst>
    <p:notesMasterId r:id="rId24"/>
  </p:notesMasterIdLst>
  <p:sldIdLst>
    <p:sldId id="256" r:id="rId2"/>
    <p:sldId id="261" r:id="rId3"/>
    <p:sldId id="260" r:id="rId4"/>
    <p:sldId id="262" r:id="rId5"/>
    <p:sldId id="285" r:id="rId6"/>
    <p:sldId id="280" r:id="rId7"/>
    <p:sldId id="287" r:id="rId8"/>
    <p:sldId id="300" r:id="rId9"/>
    <p:sldId id="283" r:id="rId10"/>
    <p:sldId id="302" r:id="rId11"/>
    <p:sldId id="284" r:id="rId12"/>
    <p:sldId id="297" r:id="rId13"/>
    <p:sldId id="290" r:id="rId14"/>
    <p:sldId id="286" r:id="rId15"/>
    <p:sldId id="270" r:id="rId16"/>
    <p:sldId id="298" r:id="rId17"/>
    <p:sldId id="301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797675" cy="9928225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50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7C71E-C416-4725-BE1F-08CD904F10F4}" type="datetimeFigureOut">
              <a:rPr lang="sk-SK" smtClean="0"/>
              <a:t>5. 6. 2017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EF97-01DB-4E83-AFB0-3F908F41CDC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771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64739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4107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239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72149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5125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7625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3709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313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6413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504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933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28046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35729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4245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741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880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9992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62080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073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371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86097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CEF97-01DB-4E83-AFB0-3F908F41CDC8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596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263B-97EE-4147-9751-F0C468DB5DB0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9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D00D-B415-4F7F-8E9D-2B600CDF0FBB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36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9EAB-3A1C-4736-BEEF-EE12AB9CF074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55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149080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98240" y="6165304"/>
            <a:ext cx="2133600" cy="365125"/>
          </a:xfrm>
        </p:spPr>
        <p:txBody>
          <a:bodyPr/>
          <a:lstStyle/>
          <a:p>
            <a:fld id="{7A68B0E9-39C0-49D3-8581-4745F05AD4FD}" type="datetime1">
              <a:rPr lang="sk-SK" smtClean="0"/>
              <a:t>5. 6. 2017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9657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4581128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54224" y="6309320"/>
            <a:ext cx="2133600" cy="365125"/>
          </a:xfrm>
        </p:spPr>
        <p:txBody>
          <a:bodyPr/>
          <a:lstStyle/>
          <a:p>
            <a:fld id="{9E1A1A0E-A834-4DC0-B771-2E0C604BB91B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4623271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971600" y="6309320"/>
            <a:ext cx="2133600" cy="365125"/>
          </a:xfrm>
        </p:spPr>
        <p:txBody>
          <a:bodyPr/>
          <a:lstStyle/>
          <a:p>
            <a:fld id="{7B4F7D4F-F27B-4A2D-9FAE-30CADB49283C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332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n nadpi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7400-AE38-4836-9B8D-E6D3BB4C0735}" type="datetime1">
              <a:rPr lang="sk-SK" smtClean="0"/>
              <a:t>5. 6. 2017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6" name="Zástupný symbol obsahu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8882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IA.bmp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 bwMode="auto">
          <a:xfrm>
            <a:off x="2411760" y="6189954"/>
            <a:ext cx="1224136" cy="396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obsahu 2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4876577"/>
          </a:xfrm>
        </p:spPr>
        <p:txBody>
          <a:bodyPr/>
          <a:lstStyle>
            <a:lvl1pPr>
              <a:defRPr sz="4000"/>
            </a:lvl1pPr>
          </a:lstStyle>
          <a:p>
            <a:pPr lvl="0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Upravte štýl predlohy textu.</a:t>
            </a:r>
          </a:p>
          <a:p>
            <a:pPr lvl="1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Druhá úroveň</a:t>
            </a:r>
          </a:p>
          <a:p>
            <a:pPr lvl="2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Tretia úroveň</a:t>
            </a:r>
          </a:p>
          <a:p>
            <a:pPr lvl="3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Štvrtá úroveň</a:t>
            </a:r>
          </a:p>
          <a:p>
            <a:pPr lvl="4" algn="ctr">
              <a:buFont typeface="Arial" charset="0"/>
              <a:buNone/>
            </a:pPr>
            <a:r>
              <a:rPr lang="sk-SK" b="1" smtClean="0">
                <a:solidFill>
                  <a:schemeClr val="accent6">
                    <a:lumMod val="75000"/>
                  </a:schemeClr>
                </a:solidFill>
              </a:rPr>
              <a:t>Piata úroveň</a:t>
            </a:r>
            <a:endParaRPr lang="sk-SK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91415-BDE7-41D3-9C50-182E5F32E3A4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413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98FC-B1DF-4D56-99C9-B2B873218F47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07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C8C4E-0BD3-4D0D-9421-60BD724FFD80}" type="datetime1">
              <a:rPr lang="sk-SK" smtClean="0"/>
              <a:t>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86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AD9B-DD0F-4D2D-910D-BDB48B6D1D05}" type="datetime1">
              <a:rPr lang="sk-SK" smtClean="0"/>
              <a:t>5. 6. 2017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366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6530-78E4-414C-A5CF-2B24934E1CBB}" type="datetime1">
              <a:rPr lang="sk-SK" smtClean="0"/>
              <a:t>5. 6. 2017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19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7AF3-C618-4FBC-8CCE-B13BD23D5538}" type="datetime1">
              <a:rPr lang="sk-SK" smtClean="0"/>
              <a:t>5. 6. 2017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7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E2CD-265D-416D-AC8A-E2C9FC706003}" type="datetime1">
              <a:rPr lang="sk-SK" smtClean="0"/>
              <a:t>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D8DC6-2DB1-4270-A76B-ADCE5B9B30E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7264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6B136-581D-41A3-AEA4-FB269AFD5F96}" type="datetime1">
              <a:rPr lang="sk-SK" smtClean="0"/>
              <a:t>5. 6. 2017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1903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38D1A-A901-4F9D-B1A2-90B0083135F2}" type="datetime1">
              <a:rPr lang="sk-SK" smtClean="0"/>
              <a:t>5. 6. 2017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901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2" r:id="rId13"/>
    <p:sldLayoutId id="2147483673" r:id="rId14"/>
    <p:sldLayoutId id="2147483666" r:id="rId15"/>
    <p:sldLayoutId id="2147483667" r:id="rId1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Pr&#237;loha%20&#269;.%2012-%20Hodnotiaci%20formul&#225;r%20poskytnut&#233;ho%20poradenstva.do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odporovan&#233;%20poz&#237;cie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4" Type="http://schemas.openxmlformats.org/officeDocument/2006/relationships/hyperlink" Target="Pr&#237;loha%20&#269;.%2011%20&#352;pecifik&#225;%20v&#253;zvy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ormul&#225;r%20rozpo&#269;tu%20projektu.xls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7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218;pln&#253;%20zoznam%20pr&#225;vnych%20foriem%20organiz&#225;ci&#237;%20POPED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Výzva</a:t>
            </a:r>
            <a:b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OP ĽZ DOP </a:t>
            </a:r>
            <a:r>
              <a:rPr lang="sk-SK" b="1" dirty="0" smtClean="0">
                <a:solidFill>
                  <a:schemeClr val="accent6">
                    <a:lumMod val="75000"/>
                  </a:schemeClr>
                </a:solidFill>
              </a:rPr>
              <a:t>2016/4.1.2/01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186766" cy="530862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sk-SK" dirty="0" smtClean="0"/>
              <a:t>Preukazovanie </a:t>
            </a:r>
            <a:r>
              <a:rPr lang="sk-SK" dirty="0"/>
              <a:t>oprávnenosti cieľovej skupiny projektu sa vykoná počas realizácie projektu predložením </a:t>
            </a:r>
            <a:r>
              <a:rPr lang="sk-SK" b="1" dirty="0"/>
              <a:t>relevantných dokladov zo strany prijímateľa</a:t>
            </a:r>
            <a:r>
              <a:rPr lang="sk-SK" dirty="0"/>
              <a:t>, t.j. </a:t>
            </a:r>
            <a:endParaRPr lang="sk-SK" dirty="0" smtClean="0"/>
          </a:p>
          <a:p>
            <a:pPr marL="0" indent="0" algn="just">
              <a:buNone/>
            </a:pPr>
            <a:endParaRPr lang="sk-SK" dirty="0" smtClean="0"/>
          </a:p>
          <a:p>
            <a:pPr algn="just"/>
            <a:r>
              <a:rPr lang="sk-SK" dirty="0" smtClean="0"/>
              <a:t>pri </a:t>
            </a:r>
            <a:r>
              <a:rPr lang="sk-SK" dirty="0"/>
              <a:t>poskytovaní poradenských  služieb prostredníctvom hodnotiaceho formulára poskytnutého poradenstva (</a:t>
            </a:r>
            <a:r>
              <a:rPr lang="sk-SK" dirty="0" smtClean="0"/>
              <a:t>príloha č. 12 výzvy); </a:t>
            </a:r>
          </a:p>
          <a:p>
            <a:pPr algn="just"/>
            <a:r>
              <a:rPr lang="sk-SK" dirty="0" smtClean="0"/>
              <a:t>pri </a:t>
            </a:r>
            <a:r>
              <a:rPr lang="sk-SK" dirty="0"/>
              <a:t>vzdelávaní prostredníctvom prezenčných listín (budú obsahovať profesijné zaradenie účastníka/</a:t>
            </a:r>
            <a:r>
              <a:rPr lang="sk-SK" dirty="0" err="1"/>
              <a:t>čky</a:t>
            </a:r>
            <a:r>
              <a:rPr lang="sk-SK" dirty="0"/>
              <a:t> vzdelávacej aktivity</a:t>
            </a:r>
            <a:r>
              <a:rPr lang="sk-SK" dirty="0" smtClean="0"/>
              <a:t>). </a:t>
            </a:r>
          </a:p>
          <a:p>
            <a:pPr algn="just"/>
            <a:r>
              <a:rPr lang="sk-SK" dirty="0" smtClean="0"/>
              <a:t>Pri určovaní oprávnenosti miesta realizácie aktivít je rozhodujúca príslušnosť CS k miestu, pričom sa berie ohľad na trvalé bydlisko osoby z CS.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489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16633"/>
            <a:ext cx="8352928" cy="604867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8000" b="1" dirty="0" smtClean="0">
                <a:solidFill>
                  <a:srgbClr val="F79646">
                    <a:lumMod val="75000"/>
                  </a:srgbClr>
                </a:solidFill>
              </a:rPr>
              <a:t>Oprávnenosť realizácie aktivít projektu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7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7200" b="1" dirty="0" smtClean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7200" b="1" dirty="0"/>
              <a:t>Žiadateľ si vyberá minimálne jednu z nižšie uvedených aktivít</a:t>
            </a:r>
            <a:r>
              <a:rPr lang="sk-SK" sz="7200" b="1" dirty="0" smtClean="0"/>
              <a:t>:</a:t>
            </a:r>
          </a:p>
          <a:p>
            <a:endParaRPr lang="sk-SK" sz="7200" b="1" dirty="0" smtClean="0"/>
          </a:p>
          <a:p>
            <a:endParaRPr lang="sk-SK" sz="3800" dirty="0"/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/>
              <a:t>Podpora inštitucionálneho rozvoja špecializovaných poradenských služieb slúžiacich na boj proti všetkým formám diskriminácie, vrátane právneho poradenstva v oblasti diskriminácie na trhu </a:t>
            </a:r>
            <a:r>
              <a:rPr lang="sk-SK" sz="6400" dirty="0" smtClean="0"/>
              <a:t>práce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 smtClean="0"/>
              <a:t>Aktivity </a:t>
            </a:r>
            <a:r>
              <a:rPr lang="sk-SK" sz="6400" dirty="0"/>
              <a:t>zamerané k zvýšeniu informovanosti o predchádzaní všetkých foriem diskriminácie a spôsobom ochrany pred ňou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/>
              <a:t>Podpora rozvoja služieb, opatrení pre obete násilia, najmä pre ženy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/>
              <a:t>Podpora </a:t>
            </a:r>
            <a:r>
              <a:rPr lang="sk-SK" sz="6400" dirty="0" err="1"/>
              <a:t>senzibilizačných</a:t>
            </a:r>
            <a:r>
              <a:rPr lang="sk-SK" sz="6400" dirty="0"/>
              <a:t> a vzdelávacích aktivít zameraných na znižovanie a predchádzanie diskriminácie pre zamestnávateľov, s dôrazom na MSP</a:t>
            </a:r>
            <a:r>
              <a:rPr lang="sk-SK" sz="6400" b="1" dirty="0"/>
              <a:t> </a:t>
            </a:r>
            <a:r>
              <a:rPr lang="sk-SK" sz="6400" dirty="0"/>
              <a:t> 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/>
              <a:t>Vzdelávanie pracovníkov prvého kontaktu (zamestnancov úradov, zariadení sociálnych služieb a pod.) v oblasti predchádzania a boja so všetkými formami diskriminácie (obchodné združenia, podniky, najmä </a:t>
            </a:r>
            <a:r>
              <a:rPr lang="sk-SK" sz="6400" dirty="0" smtClean="0"/>
              <a:t>MSP*)</a:t>
            </a:r>
            <a:endParaRPr lang="sk-SK" sz="6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/>
              <a:t>Podpora vzdelávania a rozširovania vedomostí zamestnancov verejnej správy o všetkých skupinách obyvateľov, ktorí sú, resp. môžu byť ohrození niektorou z foriem diskriminácie, podpora profesionálneho správania zamestnancov </a:t>
            </a:r>
            <a:r>
              <a:rPr lang="sk-SK" sz="6400" dirty="0" smtClean="0"/>
              <a:t>VS**</a:t>
            </a:r>
            <a:r>
              <a:rPr lang="sk-SK" sz="6400" b="1" dirty="0" smtClean="0"/>
              <a:t> </a:t>
            </a:r>
            <a:r>
              <a:rPr lang="sk-SK" sz="6400" dirty="0" smtClean="0"/>
              <a:t> </a:t>
            </a:r>
            <a:r>
              <a:rPr lang="sk-SK" sz="6400" dirty="0"/>
              <a:t>prostredníctvom školení a vzdelávania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sk-SK" sz="6400" dirty="0"/>
              <a:t>Podpora zamestnávateľov a inštitúcií pri predchádzaní diskriminácie, zavádzaní manažmentu rozmanitosti a vzdelávania k nim vrátane uplatňovania dočasných vyrovnávacích opatrení</a:t>
            </a:r>
          </a:p>
          <a:p>
            <a:pPr marL="0" indent="0">
              <a:buNone/>
            </a:pPr>
            <a:endParaRPr lang="sk-SK" sz="3800" dirty="0" smtClean="0"/>
          </a:p>
          <a:p>
            <a:pPr marL="0" indent="0">
              <a:buNone/>
            </a:pPr>
            <a:r>
              <a:rPr lang="sk-SK" sz="3800" dirty="0" smtClean="0"/>
              <a:t>	*</a:t>
            </a:r>
            <a:r>
              <a:rPr lang="sk-SK" sz="3800" dirty="0"/>
              <a:t>MSP - </a:t>
            </a:r>
            <a:r>
              <a:rPr lang="sk-SK" sz="3800" dirty="0" err="1"/>
              <a:t>mikro</a:t>
            </a:r>
            <a:r>
              <a:rPr lang="sk-SK" sz="3800" dirty="0"/>
              <a:t>, malý a stredný podnik</a:t>
            </a:r>
          </a:p>
          <a:p>
            <a:pPr marL="0" indent="0">
              <a:buNone/>
            </a:pPr>
            <a:r>
              <a:rPr lang="sk-SK" sz="3800" dirty="0"/>
              <a:t>	**VS  - verejná správa</a:t>
            </a:r>
          </a:p>
          <a:p>
            <a:pPr marL="0" indent="0">
              <a:buNone/>
            </a:pPr>
            <a:endParaRPr lang="sk-SK" sz="3800" dirty="0"/>
          </a:p>
          <a:p>
            <a:pPr marL="0" indent="0">
              <a:buNone/>
            </a:pPr>
            <a:endParaRPr lang="sk-SK" sz="3800" dirty="0" smtClean="0"/>
          </a:p>
          <a:p>
            <a:pPr marL="0" indent="0">
              <a:buNone/>
            </a:pPr>
            <a:r>
              <a:rPr lang="sk-SK" sz="3800" dirty="0" smtClean="0"/>
              <a:t>	</a:t>
            </a:r>
            <a:endParaRPr lang="sk-SK" sz="2100" dirty="0"/>
          </a:p>
          <a:p>
            <a:pPr lvl="1"/>
            <a:endParaRPr lang="sk-SK" sz="900" b="1" dirty="0"/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043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260648"/>
            <a:ext cx="8748464" cy="6048671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sk-SK" sz="2800" b="1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  <a:r>
              <a:rPr lang="sk-SK" sz="7000" b="1" dirty="0" smtClean="0">
                <a:solidFill>
                  <a:srgbClr val="F79646">
                    <a:lumMod val="75000"/>
                  </a:srgbClr>
                </a:solidFill>
              </a:rPr>
              <a:t>Oprávnenosť </a:t>
            </a:r>
            <a:r>
              <a:rPr lang="sk-SK" sz="7000" b="1" dirty="0">
                <a:solidFill>
                  <a:srgbClr val="F79646">
                    <a:lumMod val="75000"/>
                  </a:srgbClr>
                </a:solidFill>
              </a:rPr>
              <a:t>aktivít realizácie </a:t>
            </a:r>
            <a:r>
              <a:rPr lang="sk-SK" sz="7000" b="1" dirty="0" smtClean="0">
                <a:solidFill>
                  <a:srgbClr val="F79646">
                    <a:lumMod val="75000"/>
                  </a:srgbClr>
                </a:solidFill>
              </a:rPr>
              <a:t>projektu</a:t>
            </a:r>
          </a:p>
          <a:p>
            <a:pPr marL="0" lvl="0" indent="0" algn="ctr">
              <a:buNone/>
            </a:pPr>
            <a:r>
              <a:rPr lang="sk-SK" sz="6000" b="1" dirty="0" smtClean="0">
                <a:solidFill>
                  <a:srgbClr val="F79646">
                    <a:lumMod val="75000"/>
                  </a:srgbClr>
                </a:solidFill>
              </a:rPr>
              <a:t>Definície pojmov</a:t>
            </a:r>
          </a:p>
          <a:p>
            <a:pPr marL="0" lvl="0" indent="0" algn="ctr">
              <a:buNone/>
            </a:pPr>
            <a:endParaRPr lang="sk-SK" sz="6000" b="1" dirty="0">
              <a:solidFill>
                <a:srgbClr val="F79646">
                  <a:lumMod val="75000"/>
                </a:srgbClr>
              </a:solidFill>
            </a:endParaRPr>
          </a:p>
          <a:p>
            <a:pPr algn="just"/>
            <a:r>
              <a:rPr lang="sk-SK" sz="5600" u="sng" dirty="0" smtClean="0"/>
              <a:t>Vzdelávanie</a:t>
            </a:r>
            <a:endParaRPr lang="sk-SK" sz="5600" dirty="0" smtClean="0"/>
          </a:p>
          <a:p>
            <a:pPr marL="0" indent="0" algn="just">
              <a:buNone/>
            </a:pPr>
            <a:r>
              <a:rPr lang="sk-SK" sz="5600" dirty="0" smtClean="0"/>
              <a:t>Vzdelávaním </a:t>
            </a:r>
            <a:r>
              <a:rPr lang="sk-SK" sz="5600" dirty="0"/>
              <a:t>sa rozumejú aktivity vedúce k rodovému </a:t>
            </a:r>
            <a:r>
              <a:rPr lang="sk-SK" sz="5600" dirty="0" err="1"/>
              <a:t>scitlivovaniu</a:t>
            </a:r>
            <a:r>
              <a:rPr lang="sk-SK" sz="5600" dirty="0"/>
              <a:t> a zvýšenej informovanosti o predchádzaní všetkým formám diskriminácie a spôsoboch ochrany pred ňou, ako sú prednášky, školenia, semináre</a:t>
            </a:r>
            <a:r>
              <a:rPr lang="sk-SK" sz="5600" dirty="0" smtClean="0"/>
              <a:t>.</a:t>
            </a:r>
          </a:p>
          <a:p>
            <a:pPr marL="0" indent="0" algn="just">
              <a:buNone/>
            </a:pPr>
            <a:endParaRPr lang="sk-SK" sz="5600" dirty="0"/>
          </a:p>
          <a:p>
            <a:pPr algn="just"/>
            <a:r>
              <a:rPr lang="sk-SK" sz="5600" u="sng" dirty="0"/>
              <a:t>Poradenstvo</a:t>
            </a:r>
            <a:endParaRPr lang="sk-SK" sz="5600" dirty="0"/>
          </a:p>
          <a:p>
            <a:pPr marL="0" indent="0" algn="just">
              <a:buNone/>
            </a:pPr>
            <a:r>
              <a:rPr lang="sk-SK" sz="5600" dirty="0"/>
              <a:t>Poradenstvom, ktoré poskytujú podporené inštitúcie, sa rozumie poskytovanie základného, špecializovaného a/alebo právneho poradenstva v prípade osôb ohrozených diskrimináciou, krízová intervencia, poradenstvo prostredníctvom telekomunikačných technológií (telefón, internet), sprevádzanie klientov/</a:t>
            </a:r>
            <a:r>
              <a:rPr lang="sk-SK" sz="5600" dirty="0" err="1"/>
              <a:t>iek</a:t>
            </a:r>
            <a:r>
              <a:rPr lang="sk-SK" sz="5600" dirty="0"/>
              <a:t> cieľových skupín a ďalšie služby k podpore osôb ohrozených diskrimináciou.</a:t>
            </a:r>
          </a:p>
          <a:p>
            <a:pPr marL="0" indent="0" algn="just">
              <a:buNone/>
            </a:pPr>
            <a:r>
              <a:rPr lang="sk-SK" sz="5600" dirty="0"/>
              <a:t>Na účely vykazovania poskytnutia poradenstva v prípade obetí diskriminácie, rodovo podmieneného a/alebo domáceho násilia (Merateľný ukazovateľ „Počet účastníkov ohrozených diskrimináciou zapojených do vzdelávania alebo využívajúcich poradenstvo v oblasti prevencie a eliminácie diskriminácie“) sa za jeden prípad zaradený do databázy organizácie rozumie</a:t>
            </a:r>
            <a:r>
              <a:rPr lang="sk-SK" sz="5600" dirty="0" smtClean="0"/>
              <a:t>:</a:t>
            </a:r>
          </a:p>
          <a:p>
            <a:pPr marL="0" indent="0" algn="just">
              <a:buNone/>
            </a:pPr>
            <a:r>
              <a:rPr lang="sk-SK" sz="5600" dirty="0" smtClean="0"/>
              <a:t>- prijatý/á klient/-</a:t>
            </a:r>
            <a:r>
              <a:rPr lang="sk-SK" sz="5600" dirty="0" err="1" smtClean="0"/>
              <a:t>ka</a:t>
            </a:r>
            <a:r>
              <a:rPr lang="sk-SK" sz="5600" dirty="0" smtClean="0"/>
              <a:t> a založená karta a</a:t>
            </a:r>
          </a:p>
          <a:p>
            <a:pPr marL="0" indent="0" algn="just">
              <a:buNone/>
            </a:pPr>
            <a:r>
              <a:rPr lang="sk-SK" sz="5600" dirty="0" smtClean="0"/>
              <a:t>- </a:t>
            </a:r>
            <a:r>
              <a:rPr lang="sk-SK" sz="5600" dirty="0"/>
              <a:t>minimálne 1 hod poradenskej činnosti v oblasti špecializovaného poradenstva a</a:t>
            </a:r>
          </a:p>
          <a:p>
            <a:pPr marL="0" indent="0" algn="just">
              <a:buNone/>
            </a:pPr>
            <a:r>
              <a:rPr lang="sk-SK" sz="5600" dirty="0" smtClean="0"/>
              <a:t>- vyplnený </a:t>
            </a:r>
            <a:r>
              <a:rPr lang="sk-SK" sz="5600" dirty="0"/>
              <a:t>hodnotiaci formulár poskytnutého poradenstva podľa vzoru  </a:t>
            </a:r>
            <a:r>
              <a:rPr lang="sk-SK" sz="5600" dirty="0" smtClean="0"/>
              <a:t>(</a:t>
            </a:r>
            <a:r>
              <a:rPr lang="sk-SK" sz="5600" dirty="0" smtClean="0">
                <a:hlinkClick r:id="rId3" action="ppaction://hlinkfile"/>
              </a:rPr>
              <a:t>Príloha </a:t>
            </a:r>
            <a:r>
              <a:rPr lang="sk-SK" sz="5600" dirty="0">
                <a:hlinkClick r:id="rId3" action="ppaction://hlinkfile"/>
              </a:rPr>
              <a:t>č. 12 </a:t>
            </a:r>
            <a:r>
              <a:rPr lang="sk-SK" sz="5600" dirty="0" smtClean="0">
                <a:hlinkClick r:id="rId3" action="ppaction://hlinkfile"/>
              </a:rPr>
              <a:t>výzvy</a:t>
            </a:r>
            <a:r>
              <a:rPr lang="sk-SK" sz="5600" dirty="0" smtClean="0"/>
              <a:t>). </a:t>
            </a:r>
          </a:p>
          <a:p>
            <a:pPr marL="0" indent="0" algn="just">
              <a:buNone/>
            </a:pPr>
            <a:endParaRPr lang="sk-SK" sz="5600" dirty="0"/>
          </a:p>
          <a:p>
            <a:pPr algn="just"/>
            <a:r>
              <a:rPr lang="sk-SK" sz="5600" u="sng" dirty="0"/>
              <a:t>Ďalšie opatrenia</a:t>
            </a:r>
            <a:endParaRPr lang="sk-SK" sz="5600" dirty="0"/>
          </a:p>
          <a:p>
            <a:pPr marL="0" indent="0" algn="just">
              <a:buNone/>
            </a:pPr>
            <a:r>
              <a:rPr lang="sk-SK" sz="5600" dirty="0"/>
              <a:t>Osveta vo forme konferencií a informačných kampaní; preklady; vydávanie brožúr, informačných letákov. </a:t>
            </a:r>
          </a:p>
          <a:p>
            <a:pPr marL="0" indent="0" algn="just">
              <a:buNone/>
            </a:pPr>
            <a:endParaRPr lang="sk-SK" sz="5600" dirty="0" smtClean="0"/>
          </a:p>
          <a:p>
            <a:pPr marL="0" indent="0" algn="just">
              <a:buNone/>
            </a:pPr>
            <a:r>
              <a:rPr lang="sk-SK" sz="5600" dirty="0" smtClean="0"/>
              <a:t>Pozn</a:t>
            </a:r>
            <a:r>
              <a:rPr lang="sk-SK" sz="5600" dirty="0"/>
              <a:t>. Pri tvorbe informačných kampaní, prekladov, vydávaní brožúr, informačných letákov je žiadateľ povinný zabezpečiť, aby  boli tieto prístupné pre znevýhodnené skupiny osôb, aby bola zabezpečená prístupnosť k informáciám, informačným systémom, elektronickým službám a webovým sídlam pre znevýhodnené skupiny splnením požiadaviek definovaných vo Výnose MF SR č. 55 /2014 </a:t>
            </a:r>
            <a:r>
              <a:rPr lang="sk-SK" sz="5600" dirty="0" err="1"/>
              <a:t>Z.z</a:t>
            </a:r>
            <a:r>
              <a:rPr lang="sk-SK" sz="5600" dirty="0"/>
              <a:t>. o štandardoch pre informačné systémy verejnej správy. </a:t>
            </a:r>
          </a:p>
        </p:txBody>
      </p:sp>
    </p:spTree>
    <p:extLst>
      <p:ext uri="{BB962C8B-B14F-4D97-AF65-F5344CB8AC3E}">
        <p14:creationId xmlns:p14="http://schemas.microsoft.com/office/powerpoint/2010/main" val="3943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980728"/>
            <a:ext cx="8186766" cy="489654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sk-SK" sz="2000" dirty="0" smtClean="0"/>
          </a:p>
          <a:p>
            <a:pPr marL="0" indent="0" algn="just">
              <a:buNone/>
            </a:pPr>
            <a:r>
              <a:rPr lang="sk-SK" sz="2000" dirty="0" smtClean="0"/>
              <a:t>521</a:t>
            </a:r>
            <a:r>
              <a:rPr lang="sk-SK" sz="2000" b="1" dirty="0" smtClean="0"/>
              <a:t> </a:t>
            </a:r>
            <a:r>
              <a:rPr lang="sk-SK" sz="2000" b="1" dirty="0"/>
              <a:t>– </a:t>
            </a:r>
            <a:r>
              <a:rPr lang="sk-SK" sz="2000" dirty="0"/>
              <a:t>Mzdové výdavky </a:t>
            </a:r>
            <a:r>
              <a:rPr lang="sk-SK" sz="2000" dirty="0" smtClean="0"/>
              <a:t>- Oprávnenými </a:t>
            </a:r>
            <a:r>
              <a:rPr lang="sk-SK" sz="2000" dirty="0"/>
              <a:t>mzdovými výdavkami sú hrubá mzda a povinné odvody žiadateľa/prijímateľa  na odborných pracovníkov s ohľadom na predchádzajúcu mzdovú politiku žiadateľa/prijímateľa. </a:t>
            </a:r>
          </a:p>
          <a:p>
            <a:pPr marL="0" indent="0" algn="just">
              <a:buNone/>
            </a:pPr>
            <a:r>
              <a:rPr lang="sk-SK" sz="2000" dirty="0"/>
              <a:t>Podporované pozície  odborných </a:t>
            </a:r>
            <a:r>
              <a:rPr lang="sk-SK" sz="2000" dirty="0" smtClean="0"/>
              <a:t>pracovníčok a pracovníkov, ich kvalifikačné predpoklady a pracovná náplň (</a:t>
            </a:r>
            <a:r>
              <a:rPr lang="sk-SK" sz="2000" dirty="0" smtClean="0">
                <a:hlinkClick r:id="rId3" action="ppaction://hlinkfile"/>
              </a:rPr>
              <a:t>tu</a:t>
            </a:r>
            <a:r>
              <a:rPr lang="sk-SK" sz="2000" dirty="0" smtClean="0"/>
              <a:t> a </a:t>
            </a:r>
            <a:r>
              <a:rPr lang="sk-SK" sz="2000" dirty="0" smtClean="0">
                <a:hlinkClick r:id="rId4" action="ppaction://hlinkfile"/>
              </a:rPr>
              <a:t>tu</a:t>
            </a:r>
            <a:r>
              <a:rPr lang="sk-SK" sz="2000" dirty="0" smtClean="0"/>
              <a:t>).</a:t>
            </a:r>
          </a:p>
          <a:p>
            <a:pPr marL="0" indent="0" algn="just">
              <a:buNone/>
            </a:pPr>
            <a:endParaRPr lang="sk-SK" sz="20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 smtClean="0"/>
              <a:t>905 – </a:t>
            </a:r>
            <a:r>
              <a:rPr lang="sk-SK" sz="2000" dirty="0"/>
              <a:t>Ostatné spôsoby paušálneho </a:t>
            </a:r>
            <a:r>
              <a:rPr lang="sk-SK" sz="2000" dirty="0" smtClean="0"/>
              <a:t>financovania - </a:t>
            </a:r>
            <a:r>
              <a:rPr lang="sk-SK" sz="2000" dirty="0"/>
              <a:t>Výdavky na </a:t>
            </a:r>
            <a:r>
              <a:rPr lang="sk-SK" sz="2000" b="1" dirty="0"/>
              <a:t>riadenie projektu</a:t>
            </a:r>
            <a:r>
              <a:rPr lang="sk-SK" sz="2000" dirty="0"/>
              <a:t> vo výške </a:t>
            </a:r>
            <a:r>
              <a:rPr lang="sk-SK" sz="2000" b="1" dirty="0" smtClean="0"/>
              <a:t>8,32 %</a:t>
            </a:r>
            <a:r>
              <a:rPr lang="sk-SK" sz="2000" dirty="0" smtClean="0"/>
              <a:t> </a:t>
            </a:r>
            <a:r>
              <a:rPr lang="sk-SK" sz="2000" dirty="0"/>
              <a:t>z celkových oprávnených priamych výdavkov na zamestnancov v rámci projektu je možné vykazovať osobitne v rozpočte projektu len v prípade, ak ide o mzdové výdavky vzniknuté na základe pracovnoprávneho vzťahu v zmysle zákona č. 311/2001 Z. z. Zákonník práce v znení neskorších </a:t>
            </a:r>
            <a:r>
              <a:rPr lang="sk-SK" sz="2000" dirty="0" smtClean="0"/>
              <a:t>predpisov;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0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sk-SK" sz="2000" dirty="0"/>
              <a:t>903 – </a:t>
            </a:r>
            <a:r>
              <a:rPr lang="sk-SK" sz="2000" b="1" dirty="0"/>
              <a:t>Paušálna sadzba na ostatné výdavky projektu (nariadenie 1304/2013, čl. 14 ods.2) </a:t>
            </a:r>
            <a:r>
              <a:rPr lang="sk-SK" sz="2000" dirty="0" smtClean="0"/>
              <a:t>vo výške </a:t>
            </a:r>
            <a:r>
              <a:rPr lang="sk-SK" sz="2000" b="1" dirty="0" smtClean="0"/>
              <a:t>40 %</a:t>
            </a:r>
            <a:r>
              <a:rPr lang="sk-SK" sz="2000" dirty="0" smtClean="0"/>
              <a:t> </a:t>
            </a:r>
            <a:r>
              <a:rPr lang="sk-SK" sz="2000" dirty="0"/>
              <a:t>z celkových oprávnených priamych nákladov na zamestnancov v rámci projektu; Súčasťou paušálnej sadzby na ostatné výdavky sú aj výdavky na publicitu a informovanosť.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sk-SK" sz="2400" dirty="0"/>
          </a:p>
        </p:txBody>
      </p:sp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Oprávnené výdavky</a:t>
            </a:r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727200" y="2574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sk-S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6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424631"/>
            <a:ext cx="8424936" cy="55246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3600" b="1" dirty="0" smtClean="0">
                <a:solidFill>
                  <a:schemeClr val="accent6"/>
                </a:solidFill>
              </a:rPr>
              <a:t>Tvorba rozpočtu s podrobným komentárom</a:t>
            </a:r>
          </a:p>
          <a:p>
            <a:pPr marL="0" indent="0">
              <a:buNone/>
            </a:pPr>
            <a:endParaRPr lang="sk-SK" sz="3900" b="1" dirty="0" smtClean="0"/>
          </a:p>
          <a:p>
            <a:pPr marL="0" indent="0">
              <a:buNone/>
            </a:pPr>
            <a:r>
              <a:rPr lang="sk-SK" sz="3900" b="1" dirty="0" smtClean="0"/>
              <a:t>Na čo si dávať pozor: </a:t>
            </a:r>
          </a:p>
          <a:p>
            <a:r>
              <a:rPr lang="sk-SK" sz="3500" b="1" dirty="0" smtClean="0"/>
              <a:t>Správny výber pozície;</a:t>
            </a:r>
          </a:p>
          <a:p>
            <a:r>
              <a:rPr lang="sk-SK" sz="3500" b="1" dirty="0" smtClean="0"/>
              <a:t>Správny výber mernej jednotky;</a:t>
            </a:r>
          </a:p>
          <a:p>
            <a:r>
              <a:rPr lang="sk-SK" sz="3500" b="1" dirty="0" smtClean="0"/>
              <a:t>Neobsadené pozície vynulovať;</a:t>
            </a:r>
          </a:p>
          <a:p>
            <a:r>
              <a:rPr lang="sk-SK" sz="3500" b="1" dirty="0" smtClean="0"/>
              <a:t>Správne zadať počet jednotiek;</a:t>
            </a:r>
          </a:p>
          <a:p>
            <a:r>
              <a:rPr lang="sk-SK" sz="3500" b="1" dirty="0" smtClean="0"/>
              <a:t>Podrobný komentár – podrobnejší ako je uvedené v pokynoch na vyplnenie .</a:t>
            </a:r>
            <a:endParaRPr lang="sk-SK" sz="3500" b="1" dirty="0"/>
          </a:p>
          <a:p>
            <a:pPr marL="0" indent="0">
              <a:buNone/>
            </a:pPr>
            <a:r>
              <a:rPr lang="sk-SK" sz="3500" b="1" dirty="0" smtClean="0"/>
              <a:t>	</a:t>
            </a:r>
            <a:r>
              <a:rPr lang="sk-SK" sz="2600" b="1" dirty="0" smtClean="0">
                <a:hlinkClick r:id="rId3" action="ppaction://hlinkfile"/>
              </a:rPr>
              <a:t>Príklad tu</a:t>
            </a:r>
            <a:endParaRPr lang="sk-SK" sz="2600" b="1" dirty="0"/>
          </a:p>
        </p:txBody>
      </p:sp>
    </p:spTree>
    <p:extLst>
      <p:ext uri="{BB962C8B-B14F-4D97-AF65-F5344CB8AC3E}">
        <p14:creationId xmlns:p14="http://schemas.microsoft.com/office/powerpoint/2010/main" val="376655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Zástupný symbol obsahu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520187"/>
              </p:ext>
            </p:extLst>
          </p:nvPr>
        </p:nvGraphicFramePr>
        <p:xfrm>
          <a:off x="179512" y="908720"/>
          <a:ext cx="8713663" cy="5040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627"/>
                <a:gridCol w="989632"/>
                <a:gridCol w="926516"/>
                <a:gridCol w="895877"/>
                <a:gridCol w="515344"/>
                <a:gridCol w="511667"/>
              </a:tblGrid>
              <a:tr h="43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spc="-20" dirty="0">
                          <a:solidFill>
                            <a:schemeClr val="tx1"/>
                          </a:solidFill>
                          <a:effectLst/>
                        </a:rPr>
                        <a:t>Kód ukazovateľa a názov ukazovateľa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spc="-20">
                          <a:solidFill>
                            <a:schemeClr val="tx1"/>
                          </a:solidFill>
                          <a:effectLst/>
                        </a:rPr>
                        <a:t>Merná jednotka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spc="-20">
                          <a:solidFill>
                            <a:schemeClr val="tx1"/>
                          </a:solidFill>
                          <a:effectLst/>
                        </a:rPr>
                        <a:t>Čas plnenia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Sledovanie v rámci aktivity 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Relevancia k </a:t>
                      </a:r>
                      <a:r>
                        <a:rPr lang="sk-SK" sz="1100" dirty="0" smtClean="0">
                          <a:solidFill>
                            <a:schemeClr val="tx1"/>
                          </a:solidFill>
                          <a:effectLst/>
                        </a:rPr>
                        <a:t>HP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435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spc="-20">
                          <a:solidFill>
                            <a:schemeClr val="tx1"/>
                          </a:solidFill>
                          <a:effectLst/>
                        </a:rPr>
                        <a:t>Definícia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HP UR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HP RN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  <a:tr h="1535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accent6"/>
                          </a:solidFill>
                          <a:effectLst/>
                        </a:rPr>
                        <a:t>P0551 Počet zamestnávateľov/inštitúcií, ktoré po ukončení projektu poskytujú vzdelávanie/poradenstvo alebo realizujú opatrenia v oblasti prevencie a eliminácie diskriminácie:</a:t>
                      </a:r>
                      <a:endParaRPr lang="sk-SK" sz="10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Za poradenstvo v oblasti prevencie a eliminácie diskriminácie sa považuje právne poradenstvo v zmysle Antidiskriminačného zákona a súvisiacich zákonov, ako aj sociálne poradenstvo zamerané na sociálnu inklúziu obetí diskriminácie a násilia, najmä násilia na ženách. 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počet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k dátumu ukončenia realizácie hlavných aktivít projektu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1, 3, 4, 7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  <a:tr h="131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accent6"/>
                          </a:solidFill>
                          <a:effectLst/>
                        </a:rPr>
                        <a:t>P0440  Počet účastníkov ohrozených diskrimináciou zapojených do vzdelávania alebo využívajúcich poradenstvo v oblasti prevencie a eliminácie diskriminácie: </a:t>
                      </a:r>
                      <a:endParaRPr lang="sk-SK" sz="10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účastníkov aktivít projektov, ktorým bolo poskytnuté právne alebo sociálne poradenstvo v súvislosti s prevenciou a elimináciou diskriminácie alebo boli zapojení do vzdelávacích a osvetových aktivít v rámci OP ĽZ. 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počet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k dátumu začiatku realizácie hlavných aktivít projektu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1, 2, 3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  <a:tr h="131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accent6"/>
                          </a:solidFill>
                          <a:effectLst/>
                        </a:rPr>
                        <a:t>P0743 Počet zamestnancov, ktorí využívajú výsledky projektu</a:t>
                      </a:r>
                      <a:endParaRPr lang="sk-SK" sz="1000" dirty="0">
                        <a:solidFill>
                          <a:schemeClr val="accent6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Počet zamestnancov, ktorí po ukončení projektu resp. zrealizovaní aktivít projektu využívajú výstupy projektu k oprávnenej činnosti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počet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k dátumu ukončenia realizácie hlavných aktivít projektu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4, 5, 6, 7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solidFill>
                            <a:schemeClr val="tx1"/>
                          </a:solidFill>
                          <a:effectLst/>
                        </a:rPr>
                        <a:t>nie</a:t>
                      </a:r>
                      <a:endParaRPr lang="sk-SK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100" dirty="0">
                          <a:solidFill>
                            <a:schemeClr val="tx1"/>
                          </a:solidFill>
                          <a:effectLst/>
                        </a:rPr>
                        <a:t>áno</a:t>
                      </a:r>
                      <a:endParaRPr lang="sk-SK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347" marR="62347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3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300" b="1" dirty="0" smtClean="0">
                <a:solidFill>
                  <a:schemeClr val="accent6">
                    <a:lumMod val="75000"/>
                  </a:schemeClr>
                </a:solidFill>
              </a:rPr>
              <a:t>Merateľné ukazovatele</a:t>
            </a:r>
          </a:p>
          <a:p>
            <a:pPr algn="l"/>
            <a:r>
              <a:rPr lang="sk-SK" sz="1400" dirty="0" smtClean="0"/>
              <a:t>Pre </a:t>
            </a:r>
            <a:r>
              <a:rPr lang="sk-SK" sz="1400" dirty="0"/>
              <a:t>žiadateľa/prijímateľa je záväzná kvantifikácia </a:t>
            </a:r>
            <a:r>
              <a:rPr lang="sk-SK" sz="1400" u="sng" dirty="0"/>
              <a:t>merateľných ukazovateľov bez príznaku</a:t>
            </a:r>
            <a:r>
              <a:rPr lang="sk-SK" sz="1400" dirty="0"/>
              <a:t>:</a:t>
            </a:r>
          </a:p>
          <a:p>
            <a:endParaRPr lang="pl-PL" sz="23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sk-SK" sz="23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8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227263" y="558799"/>
            <a:ext cx="45719" cy="45719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305050" y="4238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Zástupný symbol obsah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528214"/>
              </p:ext>
            </p:extLst>
          </p:nvPr>
        </p:nvGraphicFramePr>
        <p:xfrm>
          <a:off x="251520" y="112691"/>
          <a:ext cx="8568952" cy="5846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8952"/>
              </a:tblGrid>
              <a:tr h="33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b="1" spc="-20" dirty="0">
                          <a:solidFill>
                            <a:schemeClr val="accent6"/>
                          </a:solidFill>
                          <a:effectLst/>
                        </a:rPr>
                        <a:t>Iné údaje - kód </a:t>
                      </a:r>
                      <a:r>
                        <a:rPr lang="sk-SK" sz="1600" b="1" spc="-20" dirty="0" smtClean="0">
                          <a:solidFill>
                            <a:schemeClr val="accent6"/>
                          </a:solidFill>
                          <a:effectLst/>
                        </a:rPr>
                        <a:t>ukazovateľa,</a:t>
                      </a:r>
                      <a:r>
                        <a:rPr lang="sk-SK" sz="1600" b="1" spc="-20" baseline="0" dirty="0" smtClean="0">
                          <a:solidFill>
                            <a:schemeClr val="accent6"/>
                          </a:solidFill>
                          <a:effectLst/>
                        </a:rPr>
                        <a:t> </a:t>
                      </a:r>
                      <a:r>
                        <a:rPr lang="sk-SK" sz="1600" b="1" spc="-20" dirty="0" smtClean="0">
                          <a:solidFill>
                            <a:schemeClr val="accent6"/>
                          </a:solidFill>
                          <a:effectLst/>
                        </a:rPr>
                        <a:t>názov ukazovateľa a definícia</a:t>
                      </a:r>
                      <a:endParaRPr lang="sk-SK" sz="16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 anchor="ctr">
                    <a:noFill/>
                  </a:tcPr>
                </a:tc>
              </a:tr>
              <a:tr h="33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400" b="1" dirty="0">
                        <a:solidFill>
                          <a:schemeClr val="accent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 anchor="ctr">
                    <a:noFill/>
                  </a:tcPr>
                </a:tc>
              </a:tr>
              <a:tr h="21346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D0036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Migranti, účastníci s cudzím pôvodom, menšiny (vrátane </a:t>
                      </a:r>
                      <a:r>
                        <a:rPr lang="sk-SK" sz="1200" dirty="0" err="1">
                          <a:solidFill>
                            <a:schemeClr val="accent6"/>
                          </a:solidFill>
                          <a:effectLst/>
                        </a:rPr>
                        <a:t>marginalizovaných</a:t>
                      </a: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 komunít ako sú napríklad Rómovia):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Prisťahovalcom (migrantom) je podľa Nariadenia EP a Rady (ES) č. 862/2007 z 11. júla 2007 o štatistike Spoločenstva o migrácii a medzinárodnej ochrane, ktorým sa zrušuje nariadenie Rady (EHS) č. 311/76 o zostavovaní štatistík zahraničných pracovníkov taká osoba, ktorá predtým mala obvyklý pobyt v inom členskom štáte alebo v tretej krajine a ktorá získa svoj obvyklý pobyt na území členského štátu na obdobie, ktoré trvá, alebo sa očakáva, že bude trvať aspoň dvanásť mesiacov.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Účastník s cudzím pôvodom je osoba, ktorej rodičia sa narodili mimo územia Slovenskej republiky. Pojem menšina v spojitosti so znevýhodnením sa môže vzťahovať na akúkoľvek skupinu, ktorá na základe svojich charakteristických znakov  je predmetom diskriminácie, pričom môže ísť o národnostnú menšinu, etnickú skupinu, sociálne vylúčené skupiny alebo </a:t>
                      </a:r>
                      <a:r>
                        <a:rPr lang="sk-SK" sz="1200" dirty="0" err="1">
                          <a:solidFill>
                            <a:schemeClr val="tx1"/>
                          </a:solidFill>
                          <a:effectLst/>
                        </a:rPr>
                        <a:t>marginalizované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komunity ako sú napríklad Rómovia. 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676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D0060  Muž: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 smtClean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589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D0066 Osoby s terciárnym vzdelaním (ISCED 5 až 8):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uvádza sa najvyššie úspešne ukončené vzdelanie v čase vstupu do aktivity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589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D0067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Osoby s vyšším sekundárnym (ISCED 3) alebo </a:t>
                      </a:r>
                      <a:r>
                        <a:rPr lang="sk-SK" sz="1200" dirty="0" err="1">
                          <a:solidFill>
                            <a:schemeClr val="accent6"/>
                          </a:solidFill>
                          <a:effectLst/>
                        </a:rPr>
                        <a:t>post-sekundárnym</a:t>
                      </a: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 (ISCED 4) vzdelaním: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uvádza sa najvyššie úspešne ukončené vzdelanie v čase vstupu do aktivity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589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D0068 Osoby so základným (ISCED 1) alebo nižším sekundárnym (ISCED 2) vzdelaním: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uvádza sa najvyššie úspešne ukončené vzdelanie v čase vstupu do aktivity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589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73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obsah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449207"/>
              </p:ext>
            </p:extLst>
          </p:nvPr>
        </p:nvGraphicFramePr>
        <p:xfrm>
          <a:off x="468313" y="332657"/>
          <a:ext cx="8186737" cy="5832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86737"/>
              </a:tblGrid>
              <a:tr h="4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D0069 Osoby vo veku 25-30 rokov: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Osoby, ktoré v deň vstupu do aktivity  dosiahli vek v rozmedzí od 25 rokov až po hranicu 30 rokov mínus 1 deň.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4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D0070 Osoby vo veku do 25 rokov: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Osoby, ktoré v deň vstupu do aktivity dosiahli vek maximálne 25 rokov mínus 1 deň.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4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D0071 Osoby vo veku nad 54 rokov: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Osoby, ktoré najneskôr v deň vstupu do aktivity  dosiahli vek 54 rokov.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695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D0164 Počet realizovaných školiacich, vzdelávacích aktivít: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Celkový počet vzdelávacích aktivít v rámci realizácie projektu. Vzdelávacou aktivitou sa rozumie školenie, seminár, </a:t>
                      </a:r>
                      <a:r>
                        <a:rPr lang="sk-SK" sz="1200" dirty="0" err="1">
                          <a:solidFill>
                            <a:schemeClr val="tx1"/>
                          </a:solidFill>
                          <a:effectLst/>
                        </a:rPr>
                        <a:t>workshop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, odborná stáž zameraná na výmenu skúseností a pod.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4593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D0230 Žena: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39" marR="50939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D0261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Mzda mužov refundovaná z projektu (priemer)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D0262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Mzda mužov refundovaná z projektu (medián)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D0263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Mzda žien refundovaná z projektu (priemer)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D0264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Mzda žien refundovaná z projektu (medián)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D0266 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Podiel žien na riadiacich pozíciách projektu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D0267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Podiel žien na iných ako riadiacich pozíciách projektu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64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D0268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Počet absolventov vzdelávacích aktivít projektu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solidFill>
                            <a:schemeClr val="accent6"/>
                          </a:solidFill>
                          <a:effectLst/>
                        </a:rPr>
                        <a:t>D0269</a:t>
                      </a:r>
                      <a:r>
                        <a:rPr lang="sk-SK" sz="1200" dirty="0">
                          <a:solidFill>
                            <a:schemeClr val="tx1"/>
                          </a:solidFill>
                          <a:effectLst/>
                        </a:rPr>
                        <a:t> Počet absolventov vzdelávacích aktivít projektu zo znevýhodnených skupín</a:t>
                      </a:r>
                      <a:endParaRPr lang="sk-SK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02" marR="63802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6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58011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dirty="0" smtClean="0"/>
              <a:t>Súhrnné čestné vyhlásenie:</a:t>
            </a:r>
          </a:p>
          <a:p>
            <a:pPr lvl="1" algn="just"/>
            <a:r>
              <a:rPr lang="sk-SK" sz="2000" dirty="0"/>
              <a:t>Podmienka nebyť dlžníkom na </a:t>
            </a:r>
            <a:r>
              <a:rPr lang="sk-SK" sz="2000" dirty="0" smtClean="0"/>
              <a:t>daniach</a:t>
            </a:r>
          </a:p>
          <a:p>
            <a:pPr lvl="1" algn="just"/>
            <a:r>
              <a:rPr lang="sk-SK" sz="2000" dirty="0"/>
              <a:t>Podmienka nebyť dlžníkom poistného na zdravotnom </a:t>
            </a:r>
            <a:r>
              <a:rPr lang="sk-SK" sz="2000" dirty="0" smtClean="0"/>
              <a:t>poistení</a:t>
            </a:r>
          </a:p>
          <a:p>
            <a:pPr lvl="1" algn="just"/>
            <a:r>
              <a:rPr lang="sk-SK" sz="2000" dirty="0"/>
              <a:t>Podmienka </a:t>
            </a:r>
            <a:r>
              <a:rPr lang="sk-SK" sz="2000" dirty="0" smtClean="0"/>
              <a:t>nebyť </a:t>
            </a:r>
            <a:r>
              <a:rPr lang="sk-SK" sz="2000" dirty="0"/>
              <a:t>dlžníkom na sociálnom </a:t>
            </a:r>
            <a:r>
              <a:rPr lang="sk-SK" sz="2000" dirty="0" smtClean="0"/>
              <a:t>poistení</a:t>
            </a:r>
          </a:p>
          <a:p>
            <a:pPr lvl="1" algn="just"/>
            <a:r>
              <a:rPr lang="sk-SK" sz="2000" dirty="0"/>
              <a:t>Podmienka, že voči žiadateľovi nie je vedené konkurzné konanie, reštrukturalizačné konanie, nie je v konkurze alebo v </a:t>
            </a:r>
            <a:r>
              <a:rPr lang="sk-SK" sz="2000" dirty="0" smtClean="0"/>
              <a:t>reštrukturalizácii</a:t>
            </a:r>
          </a:p>
          <a:p>
            <a:pPr lvl="1" algn="just"/>
            <a:r>
              <a:rPr lang="sk-SK" sz="2000" dirty="0"/>
              <a:t>Podmienka zákazu vedenia výkonu rozhodnutia voči </a:t>
            </a:r>
            <a:r>
              <a:rPr lang="sk-SK" sz="2000" dirty="0" smtClean="0"/>
              <a:t>žiadateľovi</a:t>
            </a:r>
          </a:p>
          <a:p>
            <a:pPr lvl="1" algn="just"/>
            <a:r>
              <a:rPr lang="sk-SK" sz="2000" dirty="0"/>
              <a:t>Podmienka, že voči žiadateľovi sa nenárokuje vrátenie pomoci na základe rozhodnutia EK, ktorým bola pomoc označená za neoprávnenú a nezlučiteľnú so spoločným </a:t>
            </a:r>
            <a:r>
              <a:rPr lang="sk-SK" sz="2000" dirty="0" smtClean="0"/>
              <a:t>trhom</a:t>
            </a:r>
          </a:p>
          <a:p>
            <a:pPr lvl="1" algn="just"/>
            <a:r>
              <a:rPr lang="sk-SK" sz="2000" dirty="0"/>
              <a:t>Podmienka, že žiadateľ ani jeho štatutárny orgán, ani žiadny člen štatutárneho orgánu, ani prokurista/i, ani osoba splnomocnená zastupovať žiadateľa v konaní o </a:t>
            </a:r>
            <a:r>
              <a:rPr lang="sk-SK" sz="2000" dirty="0" err="1"/>
              <a:t>ŽoNFP</a:t>
            </a:r>
            <a:r>
              <a:rPr lang="sk-SK" sz="2000" dirty="0"/>
              <a:t> neboli právoplatne odsúdení za trestný čin korupcie, za trestný čin poškodzovania finančných záujmov Európskych </a:t>
            </a:r>
          </a:p>
        </p:txBody>
      </p:sp>
    </p:spTree>
    <p:extLst>
      <p:ext uri="{BB962C8B-B14F-4D97-AF65-F5344CB8AC3E}">
        <p14:creationId xmlns:p14="http://schemas.microsoft.com/office/powerpoint/2010/main" val="2786085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sk-SK" dirty="0" smtClean="0"/>
              <a:t>Súhrnné čestné vyhlásenie:</a:t>
            </a:r>
          </a:p>
          <a:p>
            <a:pPr marL="0" indent="0" algn="just">
              <a:buNone/>
            </a:pPr>
            <a:r>
              <a:rPr lang="pl-PL" sz="2000" dirty="0"/>
              <a:t> </a:t>
            </a:r>
            <a:r>
              <a:rPr lang="pl-PL" sz="2000" dirty="0" smtClean="0"/>
              <a:t>       </a:t>
            </a:r>
            <a:r>
              <a:rPr lang="pl-PL" sz="2000" dirty="0"/>
              <a:t>–</a:t>
            </a:r>
            <a:r>
              <a:rPr lang="pl-PL" sz="2000" dirty="0" smtClean="0"/>
              <a:t> Podmienka</a:t>
            </a:r>
            <a:r>
              <a:rPr lang="pl-PL" sz="2000" dirty="0"/>
              <a:t>, že žiadateľ nie je v </a:t>
            </a:r>
            <a:r>
              <a:rPr lang="pl-PL" sz="2000" dirty="0" smtClean="0"/>
              <a:t>nútenej  správe</a:t>
            </a:r>
          </a:p>
          <a:p>
            <a:pPr lvl="1" algn="just"/>
            <a:r>
              <a:rPr lang="pl-PL" sz="1900" dirty="0" smtClean="0"/>
              <a:t>Podmienka </a:t>
            </a:r>
            <a:r>
              <a:rPr lang="pl-PL" sz="1900" dirty="0"/>
              <a:t>týkajúca sa administratívnej </a:t>
            </a:r>
            <a:r>
              <a:rPr lang="pl-PL" sz="1900" dirty="0" smtClean="0"/>
              <a:t>a</a:t>
            </a:r>
            <a:r>
              <a:rPr lang="pl-PL" sz="1900" dirty="0"/>
              <a:t> </a:t>
            </a:r>
            <a:r>
              <a:rPr lang="pl-PL" sz="1900" dirty="0" smtClean="0"/>
              <a:t>prevádzkovej kapacity žiadateľa</a:t>
            </a:r>
            <a:endParaRPr lang="pl-PL" sz="1900" dirty="0"/>
          </a:p>
          <a:p>
            <a:pPr lvl="1" algn="just"/>
            <a:r>
              <a:rPr lang="sk-SK" sz="1900" dirty="0" smtClean="0"/>
              <a:t>Podmienka</a:t>
            </a:r>
            <a:r>
              <a:rPr lang="sk-SK" sz="1900" dirty="0"/>
              <a:t>, že žiadateľ nie je v </a:t>
            </a:r>
            <a:r>
              <a:rPr lang="sk-SK" sz="1900" dirty="0" smtClean="0"/>
              <a:t>konflikte záujmov</a:t>
            </a:r>
            <a:endParaRPr lang="sk-SK" sz="1900" dirty="0"/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oprávnenosti výdavkov v súvislosti s kvalitou ľudských zdrojov</a:t>
            </a:r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oprávnenosti výdavkov v súvislosti s riadením projektu</a:t>
            </a:r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oprávnenosti výdavkov v súvislosti so spôsobom zamestnávania odborných pracovníkov </a:t>
            </a:r>
          </a:p>
          <a:p>
            <a:pPr lvl="1" algn="just"/>
            <a:r>
              <a:rPr lang="sk-SK" sz="1900" dirty="0" smtClean="0"/>
              <a:t>Podmienka </a:t>
            </a:r>
            <a:r>
              <a:rPr lang="sk-SK" sz="1900" dirty="0"/>
              <a:t>neporušenia zákazu nelegálnej práce a nelegálneho zamestnávania za obdobie 5 rokov predchádzajúcich podaniu </a:t>
            </a:r>
            <a:r>
              <a:rPr lang="sk-SK" sz="1900" dirty="0" err="1"/>
              <a:t>ŽoNFP</a:t>
            </a:r>
            <a:endParaRPr lang="sk-SK" sz="1900" dirty="0"/>
          </a:p>
          <a:p>
            <a:pPr lvl="1" algn="just"/>
            <a:r>
              <a:rPr lang="sk-SK" sz="1900" dirty="0" smtClean="0"/>
              <a:t>Oprávnenosť </a:t>
            </a:r>
            <a:r>
              <a:rPr lang="sk-SK" sz="1900" dirty="0"/>
              <a:t>z hľadiska súladu s HP</a:t>
            </a:r>
          </a:p>
        </p:txBody>
      </p:sp>
    </p:spTree>
    <p:extLst>
      <p:ext uri="{BB962C8B-B14F-4D97-AF65-F5344CB8AC3E}">
        <p14:creationId xmlns:p14="http://schemas.microsoft.com/office/powerpoint/2010/main" val="698687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6805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300" b="1" dirty="0" smtClean="0"/>
              <a:t>Názov </a:t>
            </a:r>
            <a:r>
              <a:rPr lang="sk-SK" sz="2300" b="1" dirty="0"/>
              <a:t>výzvy: 		</a:t>
            </a:r>
            <a:endParaRPr lang="sk-SK" sz="23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dirty="0"/>
              <a:t>Poradenstvo a osveta v oblasti prevencie a eliminácie diskriminácie</a:t>
            </a:r>
            <a:r>
              <a:rPr lang="sk-SK" sz="2400" b="1" dirty="0"/>
              <a:t> </a:t>
            </a:r>
            <a:endParaRPr lang="sk-SK" sz="2300" b="1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endParaRPr lang="sk-SK" sz="2300" b="1" dirty="0" smtClean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Kód </a:t>
            </a:r>
            <a:r>
              <a:rPr lang="sk-SK" sz="2300" b="1" dirty="0"/>
              <a:t>výzvy: 		</a:t>
            </a:r>
            <a:r>
              <a:rPr lang="sk-SK" sz="2400" dirty="0"/>
              <a:t>OP ĽZ DOP </a:t>
            </a:r>
            <a:r>
              <a:rPr lang="sk-SK" sz="2400" dirty="0" smtClean="0"/>
              <a:t>2016/4.1.2/01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Operačný program:</a:t>
            </a:r>
            <a:r>
              <a:rPr lang="sk-SK" sz="2300" dirty="0" smtClean="0"/>
              <a:t>	Ľudské zdroje</a:t>
            </a:r>
            <a:endParaRPr lang="sk-SK" sz="2300" dirty="0"/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 smtClean="0"/>
              <a:t>Poskytovateľ:	</a:t>
            </a:r>
            <a:r>
              <a:rPr lang="sk-SK" sz="2300" dirty="0" smtClean="0"/>
              <a:t>	Implementačná agentúra MPSVR SR</a:t>
            </a: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sk-SK" sz="2300" b="1" dirty="0"/>
              <a:t>Prioritná os:</a:t>
            </a:r>
            <a:r>
              <a:rPr lang="sk-SK" sz="2300" dirty="0"/>
              <a:t>		</a:t>
            </a:r>
            <a:r>
              <a:rPr lang="sk-SK" sz="2400" dirty="0"/>
              <a:t>4 Sociálne začlenenie</a:t>
            </a:r>
            <a:endParaRPr lang="sk-SK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sk-SK" sz="3500" b="1" dirty="0" smtClean="0">
                <a:solidFill>
                  <a:schemeClr val="accent6">
                    <a:lumMod val="75000"/>
                  </a:schemeClr>
                </a:solidFill>
              </a:rPr>
              <a:t>Formálne náležitosti</a:t>
            </a:r>
            <a:endParaRPr lang="sk-SK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3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sz="2000" dirty="0"/>
              <a:t>Právna forma/ konkrétny oprávnený </a:t>
            </a:r>
            <a:r>
              <a:rPr lang="sk-SK" sz="2000" dirty="0" smtClean="0"/>
              <a:t>žiadateľ – výpis z registra nie starší ako 3 mesiace (alebo iný relevantný doklad);</a:t>
            </a:r>
          </a:p>
          <a:p>
            <a:pPr algn="just"/>
            <a:r>
              <a:rPr lang="sk-SK" sz="2000" dirty="0"/>
              <a:t>Podmienka finančnej spôsobilosti spolufinancovania </a:t>
            </a:r>
            <a:r>
              <a:rPr lang="sk-SK" sz="2000" dirty="0" smtClean="0"/>
              <a:t>projektu – účtovná uzávierka a napr. výpis z bankového účtu (alebo iný relevantný doklad);</a:t>
            </a:r>
          </a:p>
          <a:p>
            <a:pPr algn="just"/>
            <a:r>
              <a:rPr lang="sk-SK" sz="1900" dirty="0"/>
              <a:t>Podmienka, že žiadateľ má schválený program rozvoja a príslušnú územnoplánovaciu dokumentáciu - Uznesenie (výpis z uznesenia) zastupiteľstva o schválení programu rozvoja a príslušnej územnoplánovacej dokumentácie </a:t>
            </a:r>
            <a:r>
              <a:rPr lang="sk-SK" sz="1900" dirty="0" smtClean="0"/>
              <a:t>(len pre relevantné subjekty);</a:t>
            </a:r>
          </a:p>
          <a:p>
            <a:pPr algn="just"/>
            <a:r>
              <a:rPr lang="sk-SK" sz="1900" dirty="0"/>
              <a:t>Podmienka, že žiadateľ, ktorým je právnická osoba, nemá právoplatným rozsudkom uložený trest zákazu prijímať dotácie alebo subvencie - Výpis z registra trestov </a:t>
            </a:r>
            <a:r>
              <a:rPr lang="sk-SK" sz="1900" dirty="0" smtClean="0"/>
              <a:t>(nie starší ako 3 mesiace);</a:t>
            </a:r>
          </a:p>
          <a:p>
            <a:pPr algn="just"/>
            <a:r>
              <a:rPr lang="sk-SK" sz="2000" b="1" dirty="0" smtClean="0"/>
              <a:t>Osobitné </a:t>
            </a:r>
            <a:r>
              <a:rPr lang="sk-SK" sz="2000" b="1" dirty="0"/>
              <a:t>podmienky oprávnenosti žiadateľa pri výkone poradenstva v oblasti prevencie a eliminácie </a:t>
            </a:r>
            <a:r>
              <a:rPr lang="sk-SK" sz="2000" b="1" dirty="0" smtClean="0"/>
              <a:t>diskriminácie - </a:t>
            </a:r>
            <a:r>
              <a:rPr lang="sk-SK" sz="2000" dirty="0"/>
              <a:t>Výpis z obchodného alebo iného registra alebo evidencie nie starší ako 3 mesiace ku dňu predloženia </a:t>
            </a:r>
            <a:r>
              <a:rPr lang="sk-SK" sz="2000" dirty="0" err="1" smtClean="0"/>
              <a:t>ŽoNFP</a:t>
            </a:r>
            <a:r>
              <a:rPr lang="sk-SK" sz="2000" dirty="0"/>
              <a:t> </a:t>
            </a:r>
            <a:r>
              <a:rPr lang="sk-SK" sz="2000" i="1" dirty="0" smtClean="0"/>
              <a:t>alebo</a:t>
            </a:r>
            <a:r>
              <a:rPr lang="sk-SK" sz="2000" dirty="0"/>
              <a:t> </a:t>
            </a:r>
            <a:r>
              <a:rPr lang="sk-SK" sz="2000" dirty="0" smtClean="0"/>
              <a:t>v</a:t>
            </a:r>
            <a:r>
              <a:rPr lang="sk-SK" sz="2000" dirty="0"/>
              <a:t> prípade, že nie je možné predložiť výpis, žiadateľ predloží osobitnú prílohu preukazujúcu splnenie tejto podmienky s údajmi platnými ku dňu predloženia </a:t>
            </a:r>
            <a:r>
              <a:rPr lang="sk-SK" sz="2000" dirty="0" err="1"/>
              <a:t>ŽoNFP</a:t>
            </a:r>
            <a:r>
              <a:rPr lang="sk-SK" sz="2000" dirty="0"/>
              <a:t> </a:t>
            </a:r>
            <a:r>
              <a:rPr lang="sk-SK" sz="2000" dirty="0" smtClean="0"/>
              <a:t> ako potvrdenie </a:t>
            </a:r>
            <a:r>
              <a:rPr lang="sk-SK" sz="2000" dirty="0"/>
              <a:t>evidencie/rozhodnutie, potvrdený relevantný doklad (zriaďovacia listina/stanovy) o vzniku/registrácii/evidencii príslušným </a:t>
            </a:r>
            <a:r>
              <a:rPr lang="sk-SK" sz="2000" dirty="0" smtClean="0"/>
              <a:t>registrom/ministerstvom. </a:t>
            </a:r>
            <a:r>
              <a:rPr lang="sk-SK" sz="2000" b="1" dirty="0" smtClean="0"/>
              <a:t>Výročná správa!!!</a:t>
            </a:r>
            <a:r>
              <a:rPr lang="sk-SK" sz="2000" dirty="0" smtClean="0"/>
              <a:t> </a:t>
            </a:r>
            <a:endParaRPr lang="sk-SK" sz="1900" dirty="0" smtClean="0"/>
          </a:p>
        </p:txBody>
      </p:sp>
    </p:spTree>
    <p:extLst>
      <p:ext uri="{BB962C8B-B14F-4D97-AF65-F5344CB8AC3E}">
        <p14:creationId xmlns:p14="http://schemas.microsoft.com/office/powerpoint/2010/main" val="2264857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300" b="1" dirty="0" smtClean="0">
                <a:solidFill>
                  <a:schemeClr val="accent6"/>
                </a:solidFill>
              </a:rPr>
              <a:t>Ostatné podmienky oprávnenosti</a:t>
            </a:r>
            <a:endParaRPr lang="sk-SK" sz="2300" b="1" dirty="0">
              <a:solidFill>
                <a:schemeClr val="accent6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13995"/>
          </a:xfrm>
        </p:spPr>
        <p:txBody>
          <a:bodyPr>
            <a:normAutofit fontScale="92500" lnSpcReduction="20000"/>
          </a:bodyPr>
          <a:lstStyle/>
          <a:p>
            <a:r>
              <a:rPr lang="sk-SK" sz="2000" dirty="0"/>
              <a:t>Oprávnený žiadateľ musí splniť podmienku výkonu poradenstva v oblasti prevencie a eliminácie diskriminácie </a:t>
            </a:r>
            <a:r>
              <a:rPr lang="sk-SK" sz="2000" b="1" dirty="0"/>
              <a:t>minimálne 1 rok ku dňu predloženia </a:t>
            </a:r>
            <a:r>
              <a:rPr lang="sk-SK" sz="2000" b="1" dirty="0" err="1" smtClean="0"/>
              <a:t>ŽoNFP</a:t>
            </a:r>
            <a:r>
              <a:rPr lang="sk-SK" sz="2000" dirty="0" smtClean="0"/>
              <a:t> alebo žiadateľ </a:t>
            </a:r>
            <a:r>
              <a:rPr lang="sk-SK" sz="2000" dirty="0"/>
              <a:t>musí zabezpečiť kvalitu poradenstva v oblasti prevencie a eliminácie diskriminácie garanciou odborným </a:t>
            </a:r>
            <a:r>
              <a:rPr lang="sk-SK" sz="2000" dirty="0" smtClean="0"/>
              <a:t>garantom;</a:t>
            </a:r>
            <a:endParaRPr lang="sk-SK" sz="1900" dirty="0" smtClean="0"/>
          </a:p>
          <a:p>
            <a:pPr algn="just"/>
            <a:endParaRPr lang="sk-SK" sz="1900" dirty="0" smtClean="0"/>
          </a:p>
          <a:p>
            <a:pPr algn="just"/>
            <a:r>
              <a:rPr lang="sk-SK" sz="1900" dirty="0" smtClean="0"/>
              <a:t>Podmienky </a:t>
            </a:r>
            <a:r>
              <a:rPr lang="sk-SK" sz="1900" dirty="0"/>
              <a:t>týkajúce sa štátnej pomoci - Čestné vyhlásenie o čerpaní podpory </a:t>
            </a:r>
            <a:r>
              <a:rPr lang="sk-SK" sz="1900" dirty="0" err="1"/>
              <a:t>de</a:t>
            </a:r>
            <a:r>
              <a:rPr lang="sk-SK" sz="1900" dirty="0"/>
              <a:t> </a:t>
            </a:r>
            <a:r>
              <a:rPr lang="sk-SK" sz="1900" dirty="0" err="1" smtClean="0"/>
              <a:t>minimis</a:t>
            </a:r>
            <a:r>
              <a:rPr lang="sk-SK" sz="1900" dirty="0" smtClean="0"/>
              <a:t>;</a:t>
            </a:r>
          </a:p>
          <a:p>
            <a:pPr marL="0" indent="0" algn="just">
              <a:buNone/>
            </a:pPr>
            <a:endParaRPr lang="sk-SK" sz="1900" dirty="0" smtClean="0"/>
          </a:p>
          <a:p>
            <a:pPr algn="just"/>
            <a:r>
              <a:rPr lang="sk-SK" sz="2000" dirty="0" smtClean="0"/>
              <a:t>Podmienka, že žiadateľ  je zapísaný v registri partnerov verejného sektora podľa osobitného predpisu – ak je to relevantné, ak nie, predkladá sa Čestné vyhlásenie;</a:t>
            </a:r>
            <a:endParaRPr lang="sk-SK" sz="1900" dirty="0" smtClean="0"/>
          </a:p>
          <a:p>
            <a:pPr marL="0" indent="0" algn="just">
              <a:buNone/>
            </a:pPr>
            <a:endParaRPr lang="sk-SK" sz="1900" dirty="0" smtClean="0"/>
          </a:p>
          <a:p>
            <a:pPr algn="just"/>
            <a:r>
              <a:rPr lang="sk-SK" sz="1900" dirty="0" smtClean="0"/>
              <a:t>Podmienka </a:t>
            </a:r>
            <a:r>
              <a:rPr lang="sk-SK" sz="1900" dirty="0"/>
              <a:t>súhlasu so spracovaním osobných </a:t>
            </a:r>
            <a:r>
              <a:rPr lang="sk-SK" sz="1900" dirty="0" smtClean="0"/>
              <a:t>údajov – Súhlas;</a:t>
            </a:r>
          </a:p>
          <a:p>
            <a:pPr marL="0" indent="0" algn="just">
              <a:buNone/>
            </a:pPr>
            <a:endParaRPr lang="sk-SK" sz="1900" dirty="0" smtClean="0"/>
          </a:p>
          <a:p>
            <a:pPr algn="just"/>
            <a:r>
              <a:rPr lang="sk-SK" sz="1900" dirty="0" smtClean="0"/>
              <a:t>V prípade, že z akéhokoľvek dôvodu žiadateľ nemusí predložiť niektorú z príloh, musí miesto nej predložiť vyplnené </a:t>
            </a:r>
            <a:r>
              <a:rPr lang="sk-SK" sz="1900" b="1" dirty="0" smtClean="0"/>
              <a:t>Čestné vyhlásenie žiadateľa o nepredložení príloh/y žiadosti o NFP, </a:t>
            </a:r>
            <a:r>
              <a:rPr lang="sk-SK" sz="1900" dirty="0" smtClean="0"/>
              <a:t>ktoré tvorí prílohu výzvy. 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1729138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sk-SK" sz="1900" dirty="0"/>
          </a:p>
          <a:p>
            <a:pPr algn="just"/>
            <a:endParaRPr lang="sk-SK" sz="1900" dirty="0" smtClean="0"/>
          </a:p>
          <a:p>
            <a:pPr marL="0" indent="0" algn="ctr">
              <a:buNone/>
            </a:pPr>
            <a:r>
              <a:rPr lang="sk-SK" sz="2400" b="1" dirty="0" smtClean="0"/>
              <a:t>Ďakujem za pozornosť.</a:t>
            </a:r>
            <a:endParaRPr lang="sk-SK" sz="2400" b="1" dirty="0"/>
          </a:p>
        </p:txBody>
      </p:sp>
      <p:pic>
        <p:nvPicPr>
          <p:cNvPr id="5122" name="Picture 2" descr="C:\Users\sadovskama\Desktop\0ef9432d461f7c9cdbd179bbdf3582f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62000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738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620688"/>
            <a:ext cx="8424936" cy="51125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k-SK" sz="32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Formálne náležitosti</a:t>
            </a:r>
            <a:endParaRPr lang="sk-SK" sz="3200" b="1" dirty="0" smtClean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sk-SK" sz="2000" b="1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b="1" dirty="0" smtClean="0"/>
              <a:t>Investičná priorita:</a:t>
            </a:r>
            <a:r>
              <a:rPr lang="sk-SK" sz="2400" dirty="0"/>
              <a:t> </a:t>
            </a:r>
            <a:r>
              <a:rPr lang="sk-SK" sz="2400" dirty="0" smtClean="0"/>
              <a:t>   4.1 </a:t>
            </a:r>
            <a:r>
              <a:rPr lang="sk-SK" sz="2400" dirty="0"/>
              <a:t>Aktívne začlenenie, a to aj s cieľom </a:t>
            </a:r>
            <a:r>
              <a:rPr lang="sk-SK" sz="2400" dirty="0" smtClean="0"/>
              <a:t>podporovať </a:t>
            </a:r>
            <a:r>
              <a:rPr lang="sk-SK" sz="2400" dirty="0"/>
              <a:t>rovnaké príležitosti a aktívnu </a:t>
            </a:r>
            <a:r>
              <a:rPr lang="sk-SK" sz="2400" dirty="0" smtClean="0"/>
              <a:t>účasť </a:t>
            </a:r>
            <a:r>
              <a:rPr lang="sk-SK" sz="2400" dirty="0"/>
              <a:t>a zlepšenie </a:t>
            </a:r>
            <a:r>
              <a:rPr lang="sk-SK" sz="2400" dirty="0" err="1" smtClean="0"/>
              <a:t>zamestnateľnosti</a:t>
            </a:r>
            <a:endParaRPr lang="sk-SK" sz="24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 smtClean="0"/>
          </a:p>
          <a:p>
            <a:pPr marL="0" indent="0">
              <a:buNone/>
            </a:pPr>
            <a:r>
              <a:rPr lang="sk-SK" sz="2400" b="1" dirty="0" smtClean="0"/>
              <a:t>Špecifický </a:t>
            </a:r>
            <a:r>
              <a:rPr lang="sk-SK" sz="2400" b="1" dirty="0"/>
              <a:t>cieľ:</a:t>
            </a:r>
            <a:r>
              <a:rPr lang="sk-SK" sz="2400" dirty="0"/>
              <a:t>	</a:t>
            </a:r>
            <a:r>
              <a:rPr lang="sk-SK" sz="2400" dirty="0" smtClean="0"/>
              <a:t>4.1.2 </a:t>
            </a:r>
            <a:r>
              <a:rPr lang="sk-SK" sz="2400" dirty="0"/>
              <a:t>Prevencia a eliminácia všetkých </a:t>
            </a:r>
            <a:r>
              <a:rPr lang="sk-SK" sz="2400" dirty="0" smtClean="0"/>
              <a:t>foriem diskriminácie</a:t>
            </a:r>
          </a:p>
          <a:p>
            <a:pPr marL="0" indent="0">
              <a:buNone/>
            </a:pPr>
            <a:endParaRPr lang="sk-SK" sz="24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400" b="1" dirty="0" smtClean="0"/>
              <a:t>Fond</a:t>
            </a:r>
            <a:r>
              <a:rPr lang="sk-SK" sz="2400" b="1" dirty="0"/>
              <a:t>:</a:t>
            </a:r>
            <a:r>
              <a:rPr lang="sk-SK" sz="2400" dirty="0"/>
              <a:t>			Európsky sociálny </a:t>
            </a:r>
            <a:r>
              <a:rPr lang="sk-SK" sz="2400" dirty="0" smtClean="0"/>
              <a:t>fond</a:t>
            </a:r>
            <a:endParaRPr lang="sk-SK" sz="24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sk-SK" sz="24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400" b="1" dirty="0" smtClean="0"/>
              <a:t>Schéma </a:t>
            </a:r>
            <a:r>
              <a:rPr lang="it-IT" sz="2400" b="1" dirty="0"/>
              <a:t>pomoci de </a:t>
            </a:r>
            <a:r>
              <a:rPr lang="it-IT" sz="2400" b="1" dirty="0" smtClean="0"/>
              <a:t>minimis</a:t>
            </a:r>
            <a:r>
              <a:rPr lang="sk-SK" sz="2400" b="1" dirty="0" smtClean="0"/>
              <a:t>: </a:t>
            </a:r>
            <a:r>
              <a:rPr lang="sk-SK" sz="2400" dirty="0" smtClean="0"/>
              <a:t>uplatňuje sa schéma </a:t>
            </a:r>
            <a:r>
              <a:rPr lang="sk-SK" sz="2400" b="1" dirty="0"/>
              <a:t>DM č. 1/2015</a:t>
            </a:r>
          </a:p>
        </p:txBody>
      </p:sp>
    </p:spTree>
    <p:extLst>
      <p:ext uri="{BB962C8B-B14F-4D97-AF65-F5344CB8AC3E}">
        <p14:creationId xmlns:p14="http://schemas.microsoft.com/office/powerpoint/2010/main" val="252214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446449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endParaRPr lang="sk-SK" sz="2500" b="1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5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 smtClean="0">
                <a:solidFill>
                  <a:prstClr val="black"/>
                </a:solidFill>
              </a:rPr>
              <a:t>Vyhlásenie </a:t>
            </a:r>
            <a:r>
              <a:rPr lang="sk-SK" sz="2500" b="1" dirty="0">
                <a:solidFill>
                  <a:prstClr val="black"/>
                </a:solidFill>
              </a:rPr>
              <a:t>výzvy:</a:t>
            </a:r>
            <a:r>
              <a:rPr lang="sk-SK" sz="2500" dirty="0">
                <a:solidFill>
                  <a:prstClr val="black"/>
                </a:solidFill>
              </a:rPr>
              <a:t>	</a:t>
            </a:r>
            <a:r>
              <a:rPr lang="sk-SK" sz="2500" dirty="0" smtClean="0">
                <a:solidFill>
                  <a:prstClr val="black"/>
                </a:solidFill>
              </a:rPr>
              <a:t>28.04.2017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>
                <a:solidFill>
                  <a:prstClr val="black"/>
                </a:solidFill>
              </a:rPr>
              <a:t>Typ výzvy:</a:t>
            </a:r>
            <a:r>
              <a:rPr lang="sk-SK" sz="2500" dirty="0">
                <a:solidFill>
                  <a:prstClr val="black"/>
                </a:solidFill>
              </a:rPr>
              <a:t>		</a:t>
            </a:r>
            <a:r>
              <a:rPr lang="sk-SK" sz="2500" dirty="0" smtClean="0">
                <a:solidFill>
                  <a:prstClr val="black"/>
                </a:solidFill>
              </a:rPr>
              <a:t>otvorená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b="1" dirty="0" smtClean="0">
                <a:solidFill>
                  <a:prstClr val="black"/>
                </a:solidFill>
              </a:rPr>
              <a:t>Termíny uzavretia kôl výzvy sú:</a:t>
            </a:r>
            <a:r>
              <a:rPr lang="sk-SK" sz="2500" dirty="0" smtClean="0">
                <a:solidFill>
                  <a:prstClr val="black"/>
                </a:solidFill>
              </a:rPr>
              <a:t> 	1. kola – </a:t>
            </a:r>
            <a:r>
              <a:rPr lang="sk-SK" sz="2500" dirty="0" smtClean="0"/>
              <a:t>14.07.2017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sk-SK" sz="2500" dirty="0" smtClean="0"/>
              <a:t>					2. kola – 06.10.2017						3. kola – 12.01.2018</a:t>
            </a:r>
            <a:endParaRPr lang="sk-SK" sz="25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endParaRPr lang="sk-SK" sz="25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k-SK" sz="2500" b="1" dirty="0"/>
          </a:p>
          <a:p>
            <a:pPr marL="0" indent="0">
              <a:spcBef>
                <a:spcPts val="0"/>
              </a:spcBef>
              <a:buNone/>
            </a:pPr>
            <a:endParaRPr lang="sk-SK" sz="2100" dirty="0" smtClean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67544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Časový </a:t>
            </a:r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harmonogram konania o ŽoNFP</a:t>
            </a:r>
            <a:endParaRPr lang="sk-SK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1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124744"/>
            <a:ext cx="8330782" cy="460851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Forma príspevku</a:t>
            </a:r>
            <a:r>
              <a:rPr lang="sk-SK" sz="2600" dirty="0" smtClean="0">
                <a:solidFill>
                  <a:srgbClr val="000000"/>
                </a:solidFill>
              </a:rPr>
              <a:t>: Nenávratný grant (</a:t>
            </a:r>
            <a:r>
              <a:rPr lang="sk-SK" sz="2600" dirty="0"/>
              <a:t>nenávratný finančný </a:t>
            </a:r>
            <a:r>
              <a:rPr lang="sk-SK" sz="2600" dirty="0" smtClean="0"/>
              <a:t>príspevok) </a:t>
            </a:r>
          </a:p>
          <a:p>
            <a:pPr marL="0" indent="0">
              <a:buNone/>
            </a:pPr>
            <a:endParaRPr lang="sk-SK" sz="2600" b="1" dirty="0" smtClean="0"/>
          </a:p>
          <a:p>
            <a:pPr marL="0" indent="0">
              <a:buNone/>
            </a:pPr>
            <a:r>
              <a:rPr lang="sk-SK" sz="2600" b="1" dirty="0"/>
              <a:t>A</a:t>
            </a:r>
            <a:r>
              <a:rPr lang="sk-SK" sz="2600" b="1" dirty="0" smtClean="0"/>
              <a:t>lokácia</a:t>
            </a:r>
            <a:r>
              <a:rPr lang="sk-SK" sz="2600" dirty="0"/>
              <a:t>: 10 000 </a:t>
            </a:r>
            <a:r>
              <a:rPr lang="sk-SK" sz="2600" dirty="0" err="1"/>
              <a:t>000</a:t>
            </a:r>
            <a:r>
              <a:rPr lang="sk-SK" sz="2600" dirty="0"/>
              <a:t> </a:t>
            </a:r>
            <a:r>
              <a:rPr lang="sk-SK" sz="2600" dirty="0" smtClean="0"/>
              <a:t>EUR z</a:t>
            </a:r>
            <a:r>
              <a:rPr lang="sk-SK" sz="2600" dirty="0"/>
              <a:t> </a:t>
            </a:r>
            <a:r>
              <a:rPr lang="sk-SK" sz="2600" dirty="0" smtClean="0"/>
              <a:t>toho</a:t>
            </a:r>
          </a:p>
          <a:p>
            <a:pPr marL="0" indent="0">
              <a:buNone/>
            </a:pPr>
            <a:endParaRPr lang="sk-SK" sz="2600" dirty="0"/>
          </a:p>
          <a:p>
            <a:pPr marL="0" indent="0">
              <a:buNone/>
            </a:pPr>
            <a:r>
              <a:rPr lang="sk-SK" sz="2600" dirty="0" smtClean="0"/>
              <a:t>7</a:t>
            </a:r>
            <a:r>
              <a:rPr lang="sk-SK" sz="2600" dirty="0"/>
              <a:t> 000 </a:t>
            </a:r>
            <a:r>
              <a:rPr lang="sk-SK" sz="2600" dirty="0" err="1"/>
              <a:t>000</a:t>
            </a:r>
            <a:r>
              <a:rPr lang="sk-SK" sz="2600" dirty="0"/>
              <a:t> EUR na menej rozvinuté regióny </a:t>
            </a:r>
            <a:r>
              <a:rPr lang="sk-SK" sz="2600" dirty="0" smtClean="0"/>
              <a:t>(</a:t>
            </a:r>
            <a:r>
              <a:rPr lang="sk-SK" sz="2600" dirty="0" smtClean="0"/>
              <a:t>MRR, LDR) </a:t>
            </a:r>
            <a:r>
              <a:rPr lang="sk-SK" sz="2600" dirty="0" smtClean="0"/>
              <a:t>a</a:t>
            </a:r>
            <a:r>
              <a:rPr lang="sk-SK" sz="2600" dirty="0"/>
              <a:t> </a:t>
            </a:r>
            <a:endParaRPr lang="sk-SK" sz="2600" dirty="0" smtClean="0"/>
          </a:p>
          <a:p>
            <a:pPr marL="0" indent="0">
              <a:buNone/>
            </a:pPr>
            <a:r>
              <a:rPr lang="sk-SK" sz="2600" dirty="0" smtClean="0"/>
              <a:t>3</a:t>
            </a:r>
            <a:r>
              <a:rPr lang="sk-SK" sz="2600" dirty="0"/>
              <a:t> 000 </a:t>
            </a:r>
            <a:r>
              <a:rPr lang="sk-SK" sz="2600" dirty="0" err="1"/>
              <a:t>000</a:t>
            </a:r>
            <a:r>
              <a:rPr lang="sk-SK" sz="2600" dirty="0"/>
              <a:t> EUR na viac rozvinuté </a:t>
            </a:r>
            <a:r>
              <a:rPr lang="sk-SK" sz="2600" dirty="0" smtClean="0"/>
              <a:t>regióny (</a:t>
            </a:r>
            <a:r>
              <a:rPr lang="sk-SK" sz="2600" dirty="0" smtClean="0"/>
              <a:t>VRR, MDR).</a:t>
            </a:r>
            <a:endParaRPr lang="sk-SK" sz="2600" dirty="0"/>
          </a:p>
          <a:p>
            <a:pPr marL="0" indent="0">
              <a:buNone/>
            </a:pPr>
            <a:endParaRPr lang="sk-SK" sz="2600" b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 smtClean="0">
                <a:solidFill>
                  <a:srgbClr val="000000"/>
                </a:solidFill>
              </a:rPr>
              <a:t>Spôsob </a:t>
            </a:r>
            <a:r>
              <a:rPr lang="sk-SK" sz="2600" b="1" dirty="0">
                <a:solidFill>
                  <a:srgbClr val="000000"/>
                </a:solidFill>
              </a:rPr>
              <a:t>financovania: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smtClean="0">
                <a:solidFill>
                  <a:srgbClr val="000000"/>
                </a:solidFill>
              </a:rPr>
              <a:t>systém </a:t>
            </a:r>
            <a:r>
              <a:rPr lang="sk-SK" sz="2600" dirty="0">
                <a:solidFill>
                  <a:srgbClr val="000000"/>
                </a:solidFill>
              </a:rPr>
              <a:t>zálohových platieb</a:t>
            </a:r>
          </a:p>
          <a:p>
            <a:pPr marL="0" indent="0"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	</a:t>
            </a:r>
            <a:r>
              <a:rPr lang="sk-SK" sz="2600" dirty="0">
                <a:solidFill>
                  <a:srgbClr val="000000"/>
                </a:solidFill>
              </a:rPr>
              <a:t>	 </a:t>
            </a:r>
            <a:r>
              <a:rPr lang="sk-SK" sz="2600" dirty="0" smtClean="0">
                <a:solidFill>
                  <a:srgbClr val="000000"/>
                </a:solidFill>
              </a:rPr>
              <a:t>systém </a:t>
            </a:r>
            <a:r>
              <a:rPr lang="sk-SK" sz="2600" dirty="0">
                <a:solidFill>
                  <a:srgbClr val="000000"/>
                </a:solidFill>
              </a:rPr>
              <a:t>refundácie</a:t>
            </a:r>
          </a:p>
          <a:p>
            <a:pPr marL="0" indent="0">
              <a:buNone/>
            </a:pPr>
            <a:r>
              <a:rPr lang="sk-SK" sz="2600" dirty="0" smtClean="0">
                <a:solidFill>
                  <a:srgbClr val="000000"/>
                </a:solidFill>
              </a:rPr>
              <a:t>		 kombinácia </a:t>
            </a:r>
            <a:r>
              <a:rPr lang="sk-SK" sz="2600" dirty="0">
                <a:solidFill>
                  <a:srgbClr val="000000"/>
                </a:solidFill>
              </a:rPr>
              <a:t>systému zálohových platieb a </a:t>
            </a:r>
            <a:r>
              <a:rPr lang="sk-SK" sz="2600" dirty="0" smtClean="0">
                <a:solidFill>
                  <a:srgbClr val="000000"/>
                </a:solidFill>
              </a:rPr>
              <a:t>systému refundácie</a:t>
            </a:r>
          </a:p>
          <a:p>
            <a:pPr marL="0" indent="0">
              <a:buNone/>
            </a:pPr>
            <a:endParaRPr lang="sk-SK" sz="26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výška príspevku: </a:t>
            </a:r>
            <a:r>
              <a:rPr lang="sk-SK" sz="2600" dirty="0" smtClean="0"/>
              <a:t> 50 000 €</a:t>
            </a:r>
            <a:endParaRPr lang="sk-SK" sz="2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výška príspevku: </a:t>
            </a:r>
            <a:r>
              <a:rPr lang="sk-SK" sz="2600" dirty="0" smtClean="0"/>
              <a:t>200</a:t>
            </a:r>
            <a:r>
              <a:rPr lang="sk-SK" sz="2600" dirty="0"/>
              <a:t> 000 </a:t>
            </a:r>
            <a:r>
              <a:rPr lang="sk-SK" sz="2600" dirty="0">
                <a:solidFill>
                  <a:srgbClr val="000000"/>
                </a:solidFill>
              </a:rPr>
              <a:t>€ </a:t>
            </a:r>
            <a:endParaRPr lang="sk-SK" sz="2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k-SK" sz="23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Minimálna dĺžka realizácie projektu:</a:t>
            </a:r>
            <a:r>
              <a:rPr lang="sk-SK" sz="2600" dirty="0">
                <a:solidFill>
                  <a:srgbClr val="000000"/>
                </a:solidFill>
              </a:rPr>
              <a:t> </a:t>
            </a:r>
            <a:r>
              <a:rPr lang="sk-SK" sz="2600" dirty="0" smtClean="0">
                <a:solidFill>
                  <a:srgbClr val="000000"/>
                </a:solidFill>
              </a:rPr>
              <a:t>12 </a:t>
            </a:r>
            <a:r>
              <a:rPr lang="sk-SK" sz="2600" dirty="0">
                <a:solidFill>
                  <a:srgbClr val="000000"/>
                </a:solidFill>
              </a:rPr>
              <a:t>mesiacov </a:t>
            </a:r>
          </a:p>
          <a:p>
            <a:pPr marL="0" indent="0">
              <a:buNone/>
            </a:pPr>
            <a:r>
              <a:rPr lang="sk-SK" sz="2600" b="1" dirty="0">
                <a:solidFill>
                  <a:srgbClr val="000000"/>
                </a:solidFill>
              </a:rPr>
              <a:t>Maximálna dĺžka realizácie projektu: </a:t>
            </a:r>
            <a:r>
              <a:rPr lang="sk-SK" sz="2600" dirty="0" smtClean="0">
                <a:solidFill>
                  <a:srgbClr val="000000"/>
                </a:solidFill>
              </a:rPr>
              <a:t>36 </a:t>
            </a:r>
            <a:r>
              <a:rPr lang="sk-SK" sz="2600" dirty="0">
                <a:solidFill>
                  <a:srgbClr val="000000"/>
                </a:solidFill>
              </a:rPr>
              <a:t>mesiacov</a:t>
            </a:r>
          </a:p>
          <a:p>
            <a:pPr marL="0" indent="0" algn="just">
              <a:spcBef>
                <a:spcPts val="0"/>
              </a:spcBef>
              <a:buNone/>
            </a:pPr>
            <a:endParaRPr lang="sk-SK" sz="16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sk-SK" sz="2600" dirty="0" smtClean="0"/>
              <a:t>	Oprávnené </a:t>
            </a:r>
            <a:r>
              <a:rPr lang="sk-SK" sz="2600" dirty="0"/>
              <a:t>obdobie sa začína najskôr odo dňa, v ktorom Zmluva o poskytnutí NFP </a:t>
            </a:r>
            <a:r>
              <a:rPr lang="sk-SK" sz="2600" dirty="0" smtClean="0"/>
              <a:t>  	nadobudla</a:t>
            </a:r>
            <a:r>
              <a:rPr lang="sk-SK" sz="2600" dirty="0"/>
              <a:t> účinnosť, a trvá do 31.12.2021.</a:t>
            </a:r>
            <a:endParaRPr lang="sk-SK" sz="2600" b="1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30263" y="116632"/>
            <a:ext cx="8229600" cy="12870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Výška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príspevku a časová oprávnenosť realizácie </a:t>
            </a: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projektu</a:t>
            </a:r>
          </a:p>
          <a:p>
            <a:pPr lvl="0">
              <a:spcBef>
                <a:spcPts val="0"/>
              </a:spcBef>
            </a:pP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539552" y="116632"/>
            <a:ext cx="8424936" cy="6120680"/>
          </a:xfrm>
        </p:spPr>
        <p:txBody>
          <a:bodyPr>
            <a:normAutofit fontScale="47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51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38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3800" b="1" dirty="0" smtClean="0">
                <a:solidFill>
                  <a:srgbClr val="F79646">
                    <a:lumMod val="75000"/>
                  </a:srgbClr>
                </a:solidFill>
              </a:rPr>
              <a:t>Oprávnené územie a žiadateľ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9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3400" dirty="0"/>
              <a:t>Pre realizáciu projektu je oprávneným územím celé územie Slovenskej republiky, </a:t>
            </a:r>
            <a:r>
              <a:rPr lang="sk-SK" sz="3400" dirty="0" smtClean="0"/>
              <a:t>pričom Bratislavský samosprávny kraj spadá pod VRR a ostatné územie pod MRR</a:t>
            </a:r>
          </a:p>
          <a:p>
            <a:pPr marL="0" indent="0">
              <a:buNone/>
            </a:pPr>
            <a:endParaRPr lang="sk-SK" sz="3800" b="1" dirty="0"/>
          </a:p>
          <a:p>
            <a:r>
              <a:rPr lang="sk-SK" sz="3800" b="1" dirty="0" smtClean="0"/>
              <a:t>Oprávnenými žiadateľmi sú nasledovné subjekty: </a:t>
            </a:r>
          </a:p>
          <a:p>
            <a:endParaRPr lang="sk-SK" sz="2600" b="1" dirty="0" smtClean="0"/>
          </a:p>
          <a:p>
            <a:pPr lvl="0" algn="just">
              <a:buFont typeface="Wingdings" pitchFamily="2" charset="2"/>
              <a:buChar char="ü"/>
            </a:pPr>
            <a:r>
              <a:rPr lang="sk-SK" sz="3400" dirty="0" smtClean="0"/>
              <a:t>zamestnávatelia </a:t>
            </a:r>
            <a:r>
              <a:rPr lang="sk-SK" sz="3400" dirty="0"/>
              <a:t>– podnikateľské subjekty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obce, mestá a právnická osoba, ktorej zakladateľom alebo zriaďovateľom je obec alebo mesto 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VÚC a právnické osoby, ktorých zakladateľom alebo zriaďovateľom je VÚC 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občianske združenia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neziskové organizácie poskytujúce všeobecne prospešné služby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nadácie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záujmové združenia právnických osôb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združenia miest a obcí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 smtClean="0"/>
              <a:t>medzinárodné organizácie*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 smtClean="0"/>
              <a:t>štátne </a:t>
            </a:r>
            <a:r>
              <a:rPr lang="sk-SK" sz="3400" dirty="0"/>
              <a:t>rozpočtové organizácie</a:t>
            </a:r>
          </a:p>
          <a:p>
            <a:pPr lvl="0" algn="just">
              <a:buFont typeface="Wingdings" pitchFamily="2" charset="2"/>
              <a:buChar char="ü"/>
            </a:pPr>
            <a:r>
              <a:rPr lang="sk-SK" sz="3400" dirty="0"/>
              <a:t>štátne príspevkové organizácie </a:t>
            </a:r>
          </a:p>
          <a:p>
            <a:pPr marL="0" lvl="0" indent="0">
              <a:spcBef>
                <a:spcPts val="0"/>
              </a:spcBef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       </a:t>
            </a:r>
            <a:r>
              <a:rPr lang="sk-SK" sz="3400" dirty="0"/>
              <a:t>*</a:t>
            </a:r>
            <a:r>
              <a:rPr lang="sk-SK" sz="3400" dirty="0" smtClean="0"/>
              <a:t>založené</a:t>
            </a:r>
            <a:r>
              <a:rPr lang="sk-SK" sz="3400" dirty="0"/>
              <a:t>, vyvíjajúce činnosť alebo majúce sídlo v SR </a:t>
            </a:r>
            <a:r>
              <a:rPr lang="sk-SK" sz="3400" b="1" dirty="0"/>
              <a:t>podľa zákona č. 116/1985 Zb.</a:t>
            </a:r>
            <a:r>
              <a:rPr lang="sk-SK" sz="3400" dirty="0"/>
              <a:t> o </a:t>
            </a:r>
            <a:r>
              <a:rPr lang="sk-SK" sz="3400" dirty="0" smtClean="0"/>
              <a:t>    podmienkach </a:t>
            </a:r>
            <a:r>
              <a:rPr lang="sk-SK" sz="3400" dirty="0"/>
              <a:t>činnosti organizácií s medzinárodným </a:t>
            </a:r>
            <a:r>
              <a:rPr lang="sk-SK" sz="3400" dirty="0" smtClean="0"/>
              <a:t>prvkom. Ostatné právne formy </a:t>
            </a:r>
            <a:r>
              <a:rPr lang="sk-SK" sz="3400" dirty="0" smtClean="0"/>
              <a:t>sú prílohou výzvy, aj </a:t>
            </a:r>
            <a:r>
              <a:rPr lang="sk-SK" sz="3400" dirty="0" smtClean="0">
                <a:hlinkClick r:id="rId3" action="ppaction://hlinkfile"/>
              </a:rPr>
              <a:t>tu</a:t>
            </a:r>
            <a:endParaRPr lang="sk-SK" sz="3400" dirty="0" smtClean="0"/>
          </a:p>
        </p:txBody>
      </p:sp>
    </p:spTree>
    <p:extLst>
      <p:ext uri="{BB962C8B-B14F-4D97-AF65-F5344CB8AC3E}">
        <p14:creationId xmlns:p14="http://schemas.microsoft.com/office/powerpoint/2010/main" val="321778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60648"/>
            <a:ext cx="8546806" cy="6264696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  <a:endParaRPr lang="sk-SK" sz="23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Financovanie projektu – menej rozvinutý región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400" b="1" dirty="0" smtClean="0">
              <a:solidFill>
                <a:srgbClr val="F79646">
                  <a:lumMod val="75000"/>
                </a:srgb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sk-SK" sz="2400" b="1" dirty="0">
              <a:solidFill>
                <a:srgbClr val="F79646">
                  <a:lumMod val="75000"/>
                </a:srgbClr>
              </a:solidFill>
            </a:endParaRP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378193"/>
              </p:ext>
            </p:extLst>
          </p:nvPr>
        </p:nvGraphicFramePr>
        <p:xfrm>
          <a:off x="179512" y="1124744"/>
          <a:ext cx="8568952" cy="5085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4817"/>
                <a:gridCol w="1774522"/>
                <a:gridCol w="1774522"/>
                <a:gridCol w="2185091"/>
              </a:tblGrid>
              <a:tr h="831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Kategória žiadateľa</a:t>
                      </a:r>
                      <a:endParaRPr lang="sk-SK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Zdroj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      financovania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 NFP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Výška financovania z celkových oprávnených výdavkov (%)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Výška spolufinancovania zo zdrojov žiadateľa z celkových oprávnených výdavkov (%)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103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zamestnávatelia – podnikateľské subjekty</a:t>
                      </a:r>
                      <a:endParaRPr lang="sk-SK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85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10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463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509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obce, mestá a právnická osoba, ktorej zakladateľom alebo zriaďovateľom je obec alebo mesto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vyššie územné celky (ďalej len „VÚC“) a úrady samosprávneho kraja a právnické osoby, ktorých zakladateľom alebo zriaďovateľom je VÚC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občianske združenia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neziskové organizácie poskytujúce všeobecne prospešné služby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nadácie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záujmové združenia právnických osôb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združenia miest a obcí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medzinárodné organizácie</a:t>
                      </a:r>
                      <a:endParaRPr lang="sk-SK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85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5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300898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ŠR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10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63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štátne rozpočtové organizácia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štátne príspevkové organizácie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85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0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463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15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54300" y="1425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12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260649"/>
            <a:ext cx="8186766" cy="504056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700" b="1" dirty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Financovanie projektu – </a:t>
            </a:r>
            <a:r>
              <a:rPr lang="sk-SK" sz="2400" b="1" dirty="0" smtClean="0">
                <a:solidFill>
                  <a:srgbClr val="F79646">
                    <a:lumMod val="75000"/>
                  </a:srgbClr>
                </a:solidFill>
              </a:rPr>
              <a:t>viac </a:t>
            </a:r>
            <a:r>
              <a:rPr lang="sk-SK" sz="2400" b="1" dirty="0">
                <a:solidFill>
                  <a:srgbClr val="F79646">
                    <a:lumMod val="75000"/>
                  </a:srgbClr>
                </a:solidFill>
              </a:rPr>
              <a:t>rozvinutý región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sk-SK" sz="2800" b="1" dirty="0">
              <a:solidFill>
                <a:srgbClr val="F79646">
                  <a:lumMod val="75000"/>
                </a:srgbClr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34064"/>
              </p:ext>
            </p:extLst>
          </p:nvPr>
        </p:nvGraphicFramePr>
        <p:xfrm>
          <a:off x="179512" y="1124744"/>
          <a:ext cx="8568952" cy="5118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4817"/>
                <a:gridCol w="1774522"/>
                <a:gridCol w="1774522"/>
                <a:gridCol w="2185091"/>
              </a:tblGrid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Kategória žiadateľa</a:t>
                      </a:r>
                      <a:endParaRPr lang="sk-SK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Zdroj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      financovania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 NFP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Výška financovania z celkových oprávnených výdavkov (%)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Výška spolufinancovania zo zdrojov žiadateľa z celkových oprávnených výdavkov (%)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1033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000" dirty="0">
                          <a:effectLst/>
                        </a:rPr>
                        <a:t>zamestnávatelia – podnikateľské subjekty</a:t>
                      </a:r>
                      <a:endParaRPr lang="sk-SK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zdroj EÚ ESF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50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10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463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ŠR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5094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obce, mestá a právnická osoba, ktorej zakladateľom alebo zriaďovateľom je obec alebo mesto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vyššie územné celky (ďalej len „VÚC“) a úrady samosprávneho kraja a právnické osoby, ktorých zakladateľom alebo zriaďovateľom je VÚC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občianske združenia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neziskové organizácie poskytujúce všeobecne prospešné služby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nadácie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záujmové združenia právnických osôb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združenia miest a obcí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 dirty="0">
                          <a:effectLst/>
                        </a:rPr>
                        <a:t>medzinárodné organizácie</a:t>
                      </a:r>
                      <a:endParaRPr lang="sk-SK" sz="1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5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300898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ŠR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24638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štátne rozpočtové organizácia</a:t>
                      </a: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000">
                          <a:effectLst/>
                        </a:rPr>
                        <a:t>štátne príspevkové organizácie</a:t>
                      </a:r>
                      <a:endParaRPr lang="sk-SK" sz="1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zdroj EÚ ESF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dirty="0">
                          <a:effectLst/>
                        </a:rPr>
                        <a:t>0</a:t>
                      </a:r>
                      <a:endParaRPr lang="sk-SK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</a:tr>
              <a:tr h="246383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>
                          <a:effectLst/>
                        </a:rPr>
                        <a:t>ŠR</a:t>
                      </a:r>
                      <a:endParaRPr lang="sk-SK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k-SK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sk-SK" sz="1400" b="1" baseline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246" marR="44246" marT="0" marB="0" anchor="ctr"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590465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sk-SK" sz="2600" b="1" dirty="0" smtClean="0">
                <a:solidFill>
                  <a:srgbClr val="F79646">
                    <a:lumMod val="75000"/>
                  </a:srgbClr>
                </a:solidFill>
              </a:rPr>
              <a:t>Podmienky poskytnutia príspevku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sk-SK" sz="2600" b="1" dirty="0" smtClean="0">
                <a:solidFill>
                  <a:srgbClr val="F79646">
                    <a:lumMod val="75000"/>
                  </a:srgbClr>
                </a:solidFill>
              </a:rPr>
              <a:t>Cieľová skupina (CS)</a:t>
            </a:r>
            <a:endParaRPr lang="sk-SK" sz="2600" b="1" dirty="0">
              <a:solidFill>
                <a:srgbClr val="F79646">
                  <a:lumMod val="75000"/>
                </a:srgbClr>
              </a:solidFill>
            </a:endParaRPr>
          </a:p>
          <a:p>
            <a:r>
              <a:rPr lang="sk-SK" sz="2800" b="1" dirty="0"/>
              <a:t>Oprávnená </a:t>
            </a:r>
            <a:r>
              <a:rPr lang="sk-SK" sz="2800" b="1" dirty="0" smtClean="0"/>
              <a:t>CS</a:t>
            </a:r>
          </a:p>
          <a:p>
            <a:pPr marL="0" indent="0">
              <a:buNone/>
            </a:pPr>
            <a:endParaRPr lang="sk-SK" sz="2100" b="1" dirty="0" smtClean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 smtClean="0"/>
              <a:t>jednotlivci </a:t>
            </a:r>
            <a:r>
              <a:rPr lang="sk-SK" sz="2800" dirty="0"/>
              <a:t>alebo skupiny ohrozené diskrimináciou, chudobou alebo sociálnym </a:t>
            </a:r>
            <a:r>
              <a:rPr lang="sk-SK" sz="2800" dirty="0" smtClean="0"/>
              <a:t>vylúčením;</a:t>
            </a:r>
            <a:endParaRPr lang="sk-SK" sz="2800" dirty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/>
              <a:t>zamestnanci vykonávajúci politiky a opatrenia v oblasti prevencie diskriminácie a /alebo sociálneho začlenenia vo verejnom aj v neverejnom </a:t>
            </a:r>
            <a:r>
              <a:rPr lang="sk-SK" sz="2800" dirty="0" smtClean="0"/>
              <a:t>sektore;</a:t>
            </a:r>
            <a:endParaRPr lang="sk-SK" sz="2800" dirty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/>
              <a:t>výskumné a vzdelávacie </a:t>
            </a:r>
            <a:r>
              <a:rPr lang="sk-SK" sz="2800" dirty="0" smtClean="0"/>
              <a:t>inštitúcie;</a:t>
            </a:r>
            <a:endParaRPr lang="sk-SK" sz="2800" dirty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/>
              <a:t>žiadatelia o azyl, azylanti, fyzické osoby s doplnkovou </a:t>
            </a:r>
            <a:r>
              <a:rPr lang="sk-SK" sz="2800" dirty="0" smtClean="0"/>
              <a:t>ochranou;</a:t>
            </a:r>
            <a:endParaRPr lang="sk-SK" sz="2800" dirty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/>
              <a:t>verejní a neverejní poskytovatelia sociálnych </a:t>
            </a:r>
            <a:r>
              <a:rPr lang="sk-SK" sz="2800" dirty="0" smtClean="0"/>
              <a:t>služieb;</a:t>
            </a:r>
            <a:endParaRPr lang="sk-SK" sz="2800" dirty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/>
              <a:t>subjekty vykonávajúce opatrenia sociálnoprávnej ochrany detí a sociálnej </a:t>
            </a:r>
            <a:r>
              <a:rPr lang="sk-SK" sz="2800" dirty="0" smtClean="0"/>
              <a:t>kurately;</a:t>
            </a:r>
            <a:endParaRPr lang="sk-SK" sz="2800" dirty="0"/>
          </a:p>
          <a:p>
            <a:pPr lvl="0" algn="just">
              <a:buFont typeface="Wingdings" pitchFamily="2" charset="2"/>
              <a:buChar char="ü"/>
            </a:pPr>
            <a:r>
              <a:rPr lang="sk-SK" sz="2800" dirty="0"/>
              <a:t>subjekty vykonávajúce činnosti vo verejnom </a:t>
            </a:r>
            <a:r>
              <a:rPr lang="sk-SK" sz="2800" dirty="0" smtClean="0"/>
              <a:t>záujme.</a:t>
            </a:r>
            <a:endParaRPr lang="sk-SK" sz="2800" dirty="0"/>
          </a:p>
          <a:p>
            <a:pPr marL="0" indent="0">
              <a:buNone/>
            </a:pPr>
            <a:endParaRPr lang="sk-SK" sz="2600" b="1" dirty="0">
              <a:solidFill>
                <a:srgbClr val="F79646">
                  <a:lumMod val="75000"/>
                </a:srgbClr>
              </a:solidFill>
              <a:latin typeface="+mj-lt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019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</TotalTime>
  <Words>1443</Words>
  <Application>Microsoft Office PowerPoint</Application>
  <PresentationFormat>Prezentácia na obrazovke (4:3)</PresentationFormat>
  <Paragraphs>333</Paragraphs>
  <Slides>22</Slides>
  <Notes>22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Motív Office</vt:lpstr>
      <vt:lpstr>Výzva  OP ĽZ DOP 2016/4.1.2/01</vt:lpstr>
      <vt:lpstr>Formálne náležitosti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Ostatné podmienky oprávnenosti</vt:lpstr>
      <vt:lpstr>Ostatné podmienky oprávnenosti</vt:lpstr>
      <vt:lpstr>Ostatné podmienky oprávnenosti</vt:lpstr>
      <vt:lpstr>Ostatné podmienky oprávnenosti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Sedálová Barbora</dc:creator>
  <cp:lastModifiedBy>sadovskama</cp:lastModifiedBy>
  <cp:revision>163</cp:revision>
  <cp:lastPrinted>2017-01-23T08:47:29Z</cp:lastPrinted>
  <dcterms:created xsi:type="dcterms:W3CDTF">2016-05-18T06:39:42Z</dcterms:created>
  <dcterms:modified xsi:type="dcterms:W3CDTF">2017-06-05T08:58:04Z</dcterms:modified>
</cp:coreProperties>
</file>