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74" r:id="rId1"/>
  </p:sldMasterIdLst>
  <p:notesMasterIdLst>
    <p:notesMasterId r:id="rId22"/>
  </p:notesMasterIdLst>
  <p:sldIdLst>
    <p:sldId id="256" r:id="rId2"/>
    <p:sldId id="261" r:id="rId3"/>
    <p:sldId id="260" r:id="rId4"/>
    <p:sldId id="262" r:id="rId5"/>
    <p:sldId id="285" r:id="rId6"/>
    <p:sldId id="280" r:id="rId7"/>
    <p:sldId id="304" r:id="rId8"/>
    <p:sldId id="302" r:id="rId9"/>
    <p:sldId id="287" r:id="rId10"/>
    <p:sldId id="300" r:id="rId11"/>
    <p:sldId id="283" r:id="rId12"/>
    <p:sldId id="305" r:id="rId13"/>
    <p:sldId id="290" r:id="rId14"/>
    <p:sldId id="303" r:id="rId15"/>
    <p:sldId id="284" r:id="rId16"/>
    <p:sldId id="306" r:id="rId17"/>
    <p:sldId id="286" r:id="rId18"/>
    <p:sldId id="291" r:id="rId19"/>
    <p:sldId id="292" r:id="rId20"/>
    <p:sldId id="295" r:id="rId21"/>
  </p:sldIdLst>
  <p:sldSz cx="9144000" cy="6858000" type="screen4x3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100" d="100"/>
          <a:sy n="100" d="100"/>
        </p:scale>
        <p:origin x="-122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7C71E-C416-4725-BE1F-08CD904F10F4}" type="datetimeFigureOut">
              <a:rPr lang="sk-SK" smtClean="0"/>
              <a:t>14. 3. 2018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CEF97-01DB-4E83-AFB0-3F908F41CDC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771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4739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8609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5960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4261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5125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46428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22392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97755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37625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5042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9337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80467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3741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1880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9992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620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0735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6030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5997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3712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263B-97EE-4147-9751-F0C468DB5DB0}" type="datetime1">
              <a:rPr lang="sk-SK" smtClean="0"/>
              <a:t>14. 3. 2018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369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D00D-B415-4F7F-8E9D-2B600CDF0FBB}" type="datetime1">
              <a:rPr lang="sk-SK" smtClean="0"/>
              <a:t>14. 3. 2018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36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9EAB-3A1C-4736-BEEF-EE12AB9CF074}" type="datetime1">
              <a:rPr lang="sk-SK" smtClean="0"/>
              <a:t>14. 3. 2018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345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149080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98240" y="6165304"/>
            <a:ext cx="2133600" cy="365125"/>
          </a:xfrm>
        </p:spPr>
        <p:txBody>
          <a:bodyPr/>
          <a:lstStyle/>
          <a:p>
            <a:fld id="{7A68B0E9-39C0-49D3-8581-4745F05AD4FD}" type="datetime1">
              <a:rPr lang="sk-SK" smtClean="0"/>
              <a:t>14. 3. 2018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965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581128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54224" y="6309320"/>
            <a:ext cx="2133600" cy="365125"/>
          </a:xfrm>
        </p:spPr>
        <p:txBody>
          <a:bodyPr/>
          <a:lstStyle/>
          <a:p>
            <a:fld id="{9E1A1A0E-A834-4DC0-B771-2E0C604BB91B}" type="datetime1">
              <a:rPr lang="sk-SK" smtClean="0"/>
              <a:t>14. 3. 2018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623271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71600" y="6309320"/>
            <a:ext cx="2133600" cy="365125"/>
          </a:xfrm>
        </p:spPr>
        <p:txBody>
          <a:bodyPr/>
          <a:lstStyle/>
          <a:p>
            <a:fld id="{7B4F7D4F-F27B-4A2D-9FAE-30CADB49283C}" type="datetime1">
              <a:rPr lang="sk-SK" smtClean="0"/>
              <a:t>14. 3. 2018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n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D7400-AE38-4836-9B8D-E6D3BB4C0735}" type="datetime1">
              <a:rPr lang="sk-SK" smtClean="0"/>
              <a:t>14. 3. 2018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888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 descr="IA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2411760" y="6189954"/>
            <a:ext cx="1224136" cy="39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obsahu 2"/>
          <p:cNvSpPr>
            <a:spLocks noGrp="1"/>
          </p:cNvSpPr>
          <p:nvPr>
            <p:ph idx="1"/>
          </p:nvPr>
        </p:nvSpPr>
        <p:spPr>
          <a:xfrm>
            <a:off x="467544" y="424631"/>
            <a:ext cx="8186766" cy="4876577"/>
          </a:xfrm>
        </p:spPr>
        <p:txBody>
          <a:bodyPr/>
          <a:lstStyle>
            <a:lvl1pPr>
              <a:defRPr sz="4000"/>
            </a:lvl1pPr>
          </a:lstStyle>
          <a:p>
            <a:pPr lvl="0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Upravte štýl predlohy textu.</a:t>
            </a:r>
          </a:p>
          <a:p>
            <a:pPr lvl="1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Druhá úroveň</a:t>
            </a:r>
          </a:p>
          <a:p>
            <a:pPr lvl="2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Tretia úroveň</a:t>
            </a:r>
          </a:p>
          <a:p>
            <a:pPr lvl="3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Štvrtá úroveň</a:t>
            </a:r>
          </a:p>
          <a:p>
            <a:pPr lvl="4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Piata úroveň</a:t>
            </a:r>
            <a:endParaRPr lang="sk-SK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415-BDE7-41D3-9C50-182E5F32E3A4}" type="datetime1">
              <a:rPr lang="sk-SK" smtClean="0"/>
              <a:t>14. 3. 2018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413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98FC-B1DF-4D56-99C9-B2B873218F47}" type="datetime1">
              <a:rPr lang="sk-SK" smtClean="0"/>
              <a:t>14. 3. 2018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07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8C4E-0BD3-4D0D-9421-60BD724FFD80}" type="datetime1">
              <a:rPr lang="sk-SK" smtClean="0"/>
              <a:t>14. 3. 2018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986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AD9B-DD0F-4D2D-910D-BDB48B6D1D05}" type="datetime1">
              <a:rPr lang="sk-SK" smtClean="0"/>
              <a:t>14. 3. 2018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667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530-78E4-414C-A5CF-2B24934E1CBB}" type="datetime1">
              <a:rPr lang="sk-SK" smtClean="0"/>
              <a:t>14. 3. 2018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19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7AF3-C618-4FBC-8CCE-B13BD23D5538}" type="datetime1">
              <a:rPr lang="sk-SK" smtClean="0"/>
              <a:t>14. 3. 2018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579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E2CD-265D-416D-AC8A-E2C9FC706003}" type="datetime1">
              <a:rPr lang="sk-SK" smtClean="0"/>
              <a:t>14. 3. 2018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726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B136-581D-41A3-AEA4-FB269AFD5F96}" type="datetime1">
              <a:rPr lang="sk-SK" smtClean="0"/>
              <a:t>14. 3. 2018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0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38D1A-A901-4F9D-B1A2-90B0083135F2}" type="datetime1">
              <a:rPr lang="sk-SK" smtClean="0"/>
              <a:t>14. 3. 2018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901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72" r:id="rId13"/>
    <p:sldLayoutId id="2147483673" r:id="rId14"/>
    <p:sldLayoutId id="2147483666" r:id="rId15"/>
    <p:sldLayoutId id="2147483667" r:id="rId1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Priloha_c._9_Specificke_pravidla_k_vybranym_PPP_urcenych_vo_vyzve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Priloha_c._9_Specificke_pravidla_k_vybranym_PPP_urcenych_vo_vyzve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Priloha_c._13_Formular_rozpoctu_projektu_s_podrobnym_komentarom.xls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hyperlink" Target="Priloha_c._4_Zoznam_meratelnych_ukazovatelov_a_zoznam_inych_udajov.docx" TargetMode="External"/><Relationship Id="rId4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hyperlink" Target="http://www.slovensko.sk/" TargetMode="Externa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7.jpe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Výzva</a:t>
            </a:r>
            <a:b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OP ĽZ DOP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2018/4.1.2/01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260649"/>
            <a:ext cx="8186766" cy="5040560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2700" b="1" dirty="0">
                <a:solidFill>
                  <a:srgbClr val="F79646">
                    <a:lumMod val="75000"/>
                  </a:srgbClr>
                </a:solidFill>
              </a:rPr>
              <a:t>Podmienky poskytnutia príspevku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sk-SK" sz="2400" b="1" dirty="0">
                <a:solidFill>
                  <a:srgbClr val="F79646">
                    <a:lumMod val="75000"/>
                  </a:srgbClr>
                </a:solidFill>
              </a:rPr>
              <a:t>Financovanie projektu – </a:t>
            </a:r>
            <a:r>
              <a:rPr lang="sk-SK" sz="2400" b="1" dirty="0" smtClean="0">
                <a:solidFill>
                  <a:srgbClr val="F79646">
                    <a:lumMod val="75000"/>
                  </a:srgbClr>
                </a:solidFill>
              </a:rPr>
              <a:t>viac </a:t>
            </a:r>
            <a:r>
              <a:rPr lang="sk-SK" sz="2400" b="1" dirty="0">
                <a:solidFill>
                  <a:srgbClr val="F79646">
                    <a:lumMod val="75000"/>
                  </a:srgbClr>
                </a:solidFill>
              </a:rPr>
              <a:t>rozvinutý región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2800" b="1" dirty="0">
              <a:solidFill>
                <a:srgbClr val="F79646">
                  <a:lumMod val="75000"/>
                </a:srgbClr>
              </a:solidFill>
            </a:endParaRP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095271"/>
              </p:ext>
            </p:extLst>
          </p:nvPr>
        </p:nvGraphicFramePr>
        <p:xfrm>
          <a:off x="323528" y="1196752"/>
          <a:ext cx="8291263" cy="49898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35756"/>
                <a:gridCol w="1741165"/>
                <a:gridCol w="1741165"/>
                <a:gridCol w="1673177"/>
              </a:tblGrid>
              <a:tr h="1523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Kategória žiadateľa</a:t>
                      </a:r>
                      <a:endParaRPr lang="sk-SK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Zdroj financovania NFP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Výška financovania z celkových oprávnených výdavkov (%)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Výška spolufinancovania zo zdrojov žiadateľa z celkových oprávnených výdavkov (%)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5270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sk-SK" sz="1400">
                          <a:effectLst/>
                        </a:rPr>
                        <a:t> organizácia štátnej správy 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zdroj EÚ ESF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50</a:t>
                      </a:r>
                      <a:endParaRPr lang="sk-SK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0</a:t>
                      </a:r>
                      <a:endParaRPr lang="sk-SK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45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ŠR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  <a:latin typeface="+mn-lt"/>
                          <a:cs typeface="+mn-cs"/>
                        </a:rPr>
                        <a:t>50</a:t>
                      </a:r>
                      <a:endParaRPr lang="sk-SK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62964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sk-SK" sz="1400" dirty="0">
                          <a:effectLst/>
                        </a:rPr>
                        <a:t>ostatné subjekty verejnej správy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sk-SK" sz="1400" dirty="0">
                          <a:effectLst/>
                        </a:rPr>
                        <a:t>obec / vyšší územný celok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sk-SK" sz="1400" dirty="0">
                          <a:effectLst/>
                        </a:rPr>
                        <a:t>mimovládna nezisková organizácia</a:t>
                      </a:r>
                      <a:endParaRPr lang="sk-SK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zdroj EÚ ESF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  <a:latin typeface="+mn-lt"/>
                          <a:cs typeface="+mn-cs"/>
                        </a:rPr>
                        <a:t>50</a:t>
                      </a:r>
                      <a:endParaRPr lang="sk-SK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5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240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ŠR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45</a:t>
                      </a:r>
                      <a:endParaRPr lang="sk-SK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87251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sk-SK" sz="1400">
                          <a:effectLst/>
                        </a:rPr>
                        <a:t>prijímateľ zo súkromného sektora mimo schém štátnej pomoci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zdroj EÚ ESF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  <a:latin typeface="+mn-lt"/>
                          <a:cs typeface="+mn-cs"/>
                        </a:rPr>
                        <a:t>45</a:t>
                      </a:r>
                      <a:endParaRPr lang="sk-SK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10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25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ŠR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5</a:t>
                      </a:r>
                      <a:endParaRPr lang="sk-SK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87251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sk-SK" sz="1800" dirty="0">
                          <a:solidFill>
                            <a:srgbClr val="FF0000"/>
                          </a:solidFill>
                          <a:effectLst/>
                        </a:rPr>
                        <a:t>prijímateľ v rámci schém pomoci </a:t>
                      </a:r>
                      <a:r>
                        <a:rPr lang="sk-SK" sz="1800" dirty="0" err="1">
                          <a:solidFill>
                            <a:srgbClr val="FF0000"/>
                          </a:solidFill>
                          <a:effectLst/>
                        </a:rPr>
                        <a:t>de</a:t>
                      </a:r>
                      <a:r>
                        <a:rPr lang="sk-SK" sz="1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sk-SK" sz="1800" dirty="0" err="1">
                          <a:solidFill>
                            <a:srgbClr val="FF0000"/>
                          </a:solidFill>
                          <a:effectLst/>
                        </a:rPr>
                        <a:t>minimis</a:t>
                      </a:r>
                      <a:endParaRPr lang="sk-SK" sz="18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zdroj EÚ ESF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  <a:latin typeface="+mn-lt"/>
                          <a:cs typeface="+mn-cs"/>
                        </a:rPr>
                        <a:t>50</a:t>
                      </a:r>
                      <a:endParaRPr lang="sk-SK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sk-SK" sz="18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25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ŠR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  <a:latin typeface="+mn-lt"/>
                          <a:cs typeface="+mn-cs"/>
                        </a:rPr>
                        <a:t>50</a:t>
                      </a:r>
                      <a:endParaRPr lang="sk-SK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4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5904656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k-SK" sz="3200" b="1" dirty="0">
                <a:solidFill>
                  <a:srgbClr val="F79646">
                    <a:lumMod val="75000"/>
                  </a:srgbClr>
                </a:solidFill>
              </a:rPr>
              <a:t>Podmienky poskytnutia </a:t>
            </a:r>
            <a:r>
              <a:rPr lang="sk-SK" sz="3200" b="1" dirty="0" smtClean="0">
                <a:solidFill>
                  <a:srgbClr val="F79646">
                    <a:lumMod val="75000"/>
                  </a:srgbClr>
                </a:solidFill>
              </a:rPr>
              <a:t>príspevku</a:t>
            </a:r>
          </a:p>
          <a:p>
            <a:pPr marL="0" indent="0" algn="ctr">
              <a:spcBef>
                <a:spcPts val="0"/>
              </a:spcBef>
              <a:buNone/>
            </a:pPr>
            <a:endParaRPr lang="sk-SK" sz="3200" b="1" dirty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sk-SK" sz="2000" b="1" dirty="0" smtClean="0">
                <a:solidFill>
                  <a:srgbClr val="F79646">
                    <a:lumMod val="75000"/>
                  </a:srgbClr>
                </a:solidFill>
              </a:rPr>
              <a:t>Cieľová skupina  (CS)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2000" b="1" dirty="0">
              <a:solidFill>
                <a:srgbClr val="F79646">
                  <a:lumMod val="75000"/>
                </a:srgbClr>
              </a:solidFill>
            </a:endParaRPr>
          </a:p>
          <a:p>
            <a:r>
              <a:rPr lang="sk-SK" sz="2300" b="1" dirty="0" smtClean="0"/>
              <a:t>Oprávnená CS:</a:t>
            </a:r>
          </a:p>
          <a:p>
            <a:pPr lvl="0" algn="just">
              <a:buFont typeface="Wingdings" pitchFamily="2" charset="2"/>
              <a:buChar char="ü"/>
            </a:pPr>
            <a:r>
              <a:rPr lang="sk-SK" sz="2100" dirty="0" smtClean="0"/>
              <a:t>jednotlivci </a:t>
            </a:r>
            <a:r>
              <a:rPr lang="sk-SK" sz="2100" dirty="0"/>
              <a:t>alebo skupiny ohrozené diskrimináciou, chudobou alebo sociálnym </a:t>
            </a:r>
            <a:r>
              <a:rPr lang="sk-SK" sz="2100" dirty="0" smtClean="0"/>
              <a:t>vylúčením</a:t>
            </a:r>
            <a:endParaRPr lang="sk-SK" sz="2100" dirty="0"/>
          </a:p>
          <a:p>
            <a:pPr lvl="0" algn="just">
              <a:buFont typeface="Wingdings" pitchFamily="2" charset="2"/>
              <a:buChar char="ü"/>
            </a:pPr>
            <a:r>
              <a:rPr lang="sk-SK" sz="2100" dirty="0"/>
              <a:t>zamestnanci vykonávajúci politiky a opatrenia v oblasti prevencie diskriminácie a /alebo sociálneho začlenenia vo verejnom aj v neverejnom </a:t>
            </a:r>
            <a:r>
              <a:rPr lang="sk-SK" sz="2100" dirty="0" smtClean="0"/>
              <a:t>sektore</a:t>
            </a:r>
            <a:endParaRPr lang="sk-SK" sz="2100" dirty="0"/>
          </a:p>
          <a:p>
            <a:pPr lvl="0" algn="just">
              <a:buFont typeface="Wingdings" pitchFamily="2" charset="2"/>
              <a:buChar char="ü"/>
            </a:pPr>
            <a:r>
              <a:rPr lang="sk-SK" sz="2100" dirty="0"/>
              <a:t>výskumné a vzdelávacie </a:t>
            </a:r>
            <a:r>
              <a:rPr lang="sk-SK" sz="2100" dirty="0" smtClean="0"/>
              <a:t>inštitúcie</a:t>
            </a:r>
            <a:endParaRPr lang="sk-SK" sz="2100" dirty="0"/>
          </a:p>
          <a:p>
            <a:pPr lvl="0" algn="just">
              <a:buFont typeface="Wingdings" pitchFamily="2" charset="2"/>
              <a:buChar char="ü"/>
            </a:pPr>
            <a:r>
              <a:rPr lang="sk-SK" sz="2100" dirty="0"/>
              <a:t>žiadatelia o azyl, azylanti, fyzické osoby s doplnkovou </a:t>
            </a:r>
            <a:r>
              <a:rPr lang="sk-SK" sz="2100" dirty="0" smtClean="0"/>
              <a:t>ochranou</a:t>
            </a:r>
            <a:endParaRPr lang="sk-SK" sz="2100" dirty="0"/>
          </a:p>
          <a:p>
            <a:pPr lvl="0" algn="just">
              <a:buFont typeface="Wingdings" pitchFamily="2" charset="2"/>
              <a:buChar char="ü"/>
            </a:pPr>
            <a:r>
              <a:rPr lang="sk-SK" sz="2100" dirty="0"/>
              <a:t>verejní a neverejní poskytovatelia sociálnych </a:t>
            </a:r>
            <a:r>
              <a:rPr lang="sk-SK" sz="2100" dirty="0" smtClean="0"/>
              <a:t>služieb</a:t>
            </a:r>
            <a:endParaRPr lang="sk-SK" sz="2100" dirty="0"/>
          </a:p>
          <a:p>
            <a:pPr lvl="0" algn="just">
              <a:buFont typeface="Wingdings" pitchFamily="2" charset="2"/>
              <a:buChar char="ü"/>
            </a:pPr>
            <a:r>
              <a:rPr lang="sk-SK" sz="2100" dirty="0"/>
              <a:t>subjekty vykonávajúce opatrenia sociálnoprávnej ochrany detí a sociálnej </a:t>
            </a:r>
            <a:r>
              <a:rPr lang="sk-SK" sz="2100" dirty="0" smtClean="0"/>
              <a:t>kurately</a:t>
            </a:r>
            <a:endParaRPr lang="sk-SK" sz="2100" dirty="0"/>
          </a:p>
          <a:p>
            <a:pPr lvl="0" algn="just">
              <a:buFont typeface="Wingdings" pitchFamily="2" charset="2"/>
              <a:buChar char="ü"/>
            </a:pPr>
            <a:r>
              <a:rPr lang="sk-SK" sz="2100" dirty="0"/>
              <a:t>subjekty vykonávajúce činnosti vo verejnom </a:t>
            </a:r>
            <a:r>
              <a:rPr lang="sk-SK" sz="2100" dirty="0" smtClean="0"/>
              <a:t>záujme</a:t>
            </a:r>
            <a:endParaRPr lang="sk-SK" sz="2100" dirty="0"/>
          </a:p>
          <a:p>
            <a:pPr marL="0" indent="0">
              <a:buNone/>
            </a:pPr>
            <a:endParaRPr lang="sk-SK" sz="2600" b="1" dirty="0">
              <a:solidFill>
                <a:srgbClr val="F79646">
                  <a:lumMod val="75000"/>
                </a:srgbClr>
              </a:solidFill>
              <a:latin typeface="+mj-lt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19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51520" y="424631"/>
            <a:ext cx="8402790" cy="56686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Na čo si dávať pozor</a:t>
            </a:r>
          </a:p>
          <a:p>
            <a:pPr marL="0" indent="0" algn="ctr">
              <a:buNone/>
            </a:pPr>
            <a:endParaRPr lang="sk-SK" dirty="0"/>
          </a:p>
          <a:p>
            <a:pPr marL="0" indent="0" algn="just">
              <a:buNone/>
            </a:pPr>
            <a:r>
              <a:rPr lang="sk-SK" sz="3600" dirty="0"/>
              <a:t>Žiadateľ v </a:t>
            </a:r>
            <a:r>
              <a:rPr lang="sk-SK" sz="3600" dirty="0" err="1"/>
              <a:t>ŽoNFP</a:t>
            </a:r>
            <a:r>
              <a:rPr lang="sk-SK" sz="3600" dirty="0"/>
              <a:t> popíše a zdôvodní príslušnosť podporovanej cieľovej skupiny k špecifickému cieľu „Prevencia a eliminácia všetkých foriem diskriminácie“ a k </a:t>
            </a:r>
            <a:r>
              <a:rPr lang="sk-SK" sz="3600" b="1" dirty="0"/>
              <a:t>navrhovaným </a:t>
            </a:r>
            <a:r>
              <a:rPr lang="sk-SK" sz="3600" b="1" dirty="0" smtClean="0"/>
              <a:t>aktivitám.</a:t>
            </a:r>
            <a:endParaRPr lang="sk-SK" sz="3600" b="1" dirty="0"/>
          </a:p>
        </p:txBody>
      </p:sp>
    </p:spTree>
    <p:extLst>
      <p:ext uri="{BB962C8B-B14F-4D97-AF65-F5344CB8AC3E}">
        <p14:creationId xmlns:p14="http://schemas.microsoft.com/office/powerpoint/2010/main" val="61529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80728"/>
            <a:ext cx="8186766" cy="48965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sk-SK" sz="2000" dirty="0" smtClean="0"/>
          </a:p>
          <a:p>
            <a:pPr marL="0" indent="0" algn="just">
              <a:buNone/>
            </a:pPr>
            <a:endParaRPr lang="sk-SK" sz="2000" b="1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sk-SK" sz="2000" b="1" dirty="0" smtClean="0">
                <a:solidFill>
                  <a:srgbClr val="00B0F0"/>
                </a:solidFill>
              </a:rPr>
              <a:t>521</a:t>
            </a:r>
            <a:r>
              <a:rPr lang="sk-SK" sz="2000" b="1" dirty="0" smtClean="0"/>
              <a:t> </a:t>
            </a:r>
            <a:r>
              <a:rPr lang="sk-SK" sz="2000" b="1" dirty="0"/>
              <a:t>– </a:t>
            </a:r>
            <a:r>
              <a:rPr lang="sk-SK" sz="2000" dirty="0"/>
              <a:t>Mzdové výdavky </a:t>
            </a:r>
            <a:r>
              <a:rPr lang="sk-SK" sz="2000" dirty="0" smtClean="0"/>
              <a:t>- Oprávnenými </a:t>
            </a:r>
            <a:r>
              <a:rPr lang="sk-SK" sz="2000" dirty="0"/>
              <a:t>mzdovými výdavkami </a:t>
            </a:r>
            <a:r>
              <a:rPr lang="sk-SK" sz="2000" b="1" dirty="0"/>
              <a:t>sú hrubá mzda a povinné odvody žiadateľa/prijímateľa</a:t>
            </a:r>
            <a:r>
              <a:rPr lang="sk-SK" sz="2000" dirty="0"/>
              <a:t>  na odborných pracovníkov s ohľadom na predchádzajúcu mzdovú politiku žiadateľa/prijímateľa. </a:t>
            </a:r>
          </a:p>
          <a:p>
            <a:pPr marL="0" indent="0" algn="just">
              <a:buNone/>
            </a:pPr>
            <a:r>
              <a:rPr lang="sk-SK" sz="2000" dirty="0"/>
              <a:t>Podporované pozície  odborných </a:t>
            </a:r>
            <a:r>
              <a:rPr lang="sk-SK" sz="2000" dirty="0" smtClean="0"/>
              <a:t>pracovníčok a pracovníkov, ich kvalifikačné predpoklady a pracovná náplň v </a:t>
            </a:r>
            <a:r>
              <a:rPr lang="sk-SK" sz="2000" b="1" dirty="0" smtClean="0">
                <a:hlinkClick r:id="rId3" action="ppaction://hlinkfile"/>
              </a:rPr>
              <a:t>Prílohe č. 9 Výzvy</a:t>
            </a:r>
            <a:r>
              <a:rPr lang="sk-SK" sz="2000" dirty="0" smtClean="0"/>
              <a:t>.</a:t>
            </a:r>
          </a:p>
          <a:p>
            <a:pPr marL="0" indent="0" algn="just">
              <a:buNone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000" b="1" dirty="0" smtClean="0">
                <a:solidFill>
                  <a:srgbClr val="00B0F0"/>
                </a:solidFill>
              </a:rPr>
              <a:t>905</a:t>
            </a:r>
            <a:r>
              <a:rPr lang="sk-SK" sz="2000" dirty="0" smtClean="0"/>
              <a:t> – </a:t>
            </a:r>
            <a:r>
              <a:rPr lang="sk-SK" sz="2000" dirty="0"/>
              <a:t>Ostatné spôsoby paušálneho </a:t>
            </a:r>
            <a:r>
              <a:rPr lang="sk-SK" sz="2000" dirty="0" smtClean="0"/>
              <a:t>financovania - </a:t>
            </a:r>
            <a:r>
              <a:rPr lang="sk-SK" sz="2000" dirty="0"/>
              <a:t>Výdavky na </a:t>
            </a:r>
            <a:r>
              <a:rPr lang="sk-SK" sz="2000" b="1" dirty="0"/>
              <a:t>riadenie projektu</a:t>
            </a:r>
            <a:r>
              <a:rPr lang="sk-SK" sz="2000" dirty="0"/>
              <a:t> vo výške </a:t>
            </a:r>
            <a:r>
              <a:rPr lang="sk-SK" sz="2000" b="1" dirty="0" smtClean="0"/>
              <a:t>8,32 %</a:t>
            </a:r>
            <a:r>
              <a:rPr lang="sk-SK" sz="2000" dirty="0" smtClean="0"/>
              <a:t> </a:t>
            </a:r>
            <a:r>
              <a:rPr lang="sk-SK" sz="2000" dirty="0"/>
              <a:t>z celkových oprávnených priamych výdavkov na zamestnancov v rámci projektu je možné vykazovať osobitne v rozpočte projektu len v prípade, ak ide o mzdové výdavky vzniknuté na základe pracovnoprávneho vzťahu v zmysle zákona č. 311/2001 Z. z. Zákonník práce v znení neskorších </a:t>
            </a:r>
            <a:r>
              <a:rPr lang="sk-SK" sz="2000" dirty="0" smtClean="0"/>
              <a:t>predpisov;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0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000" b="1" dirty="0">
                <a:solidFill>
                  <a:srgbClr val="00B0F0"/>
                </a:solidFill>
              </a:rPr>
              <a:t>903</a:t>
            </a:r>
            <a:r>
              <a:rPr lang="sk-SK" sz="2000" dirty="0"/>
              <a:t> – </a:t>
            </a:r>
            <a:r>
              <a:rPr lang="sk-SK" sz="2000" b="1" dirty="0"/>
              <a:t>Paušálna sadzba na ostatné výdavky projektu (nariadenie 1304/2013, čl. 14 ods.2) </a:t>
            </a:r>
            <a:r>
              <a:rPr lang="sk-SK" sz="2000" dirty="0" smtClean="0"/>
              <a:t>vo výške </a:t>
            </a:r>
            <a:r>
              <a:rPr lang="sk-SK" sz="2000" b="1" dirty="0" smtClean="0"/>
              <a:t>40 %</a:t>
            </a:r>
            <a:r>
              <a:rPr lang="sk-SK" sz="2000" dirty="0" smtClean="0"/>
              <a:t> </a:t>
            </a:r>
            <a:r>
              <a:rPr lang="sk-SK" sz="2000" dirty="0"/>
              <a:t>z celkových oprávnených priamych nákladov na zamestnancov v rámci projektu; Súčasťou paušálnej sadzby na ostatné výdavky sú aj výdavky na publicitu a informovanosť.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b="1" dirty="0">
                <a:solidFill>
                  <a:srgbClr val="F79646">
                    <a:lumMod val="75000"/>
                  </a:srgbClr>
                </a:solidFill>
              </a:rPr>
              <a:t>Podmienky poskytnutia </a:t>
            </a:r>
            <a:r>
              <a:rPr lang="sk-SK" sz="3200" b="1" dirty="0" smtClean="0">
                <a:solidFill>
                  <a:srgbClr val="F79646">
                    <a:lumMod val="75000"/>
                  </a:srgbClr>
                </a:solidFill>
              </a:rPr>
              <a:t>príspevku</a:t>
            </a:r>
          </a:p>
          <a:p>
            <a:endParaRPr lang="sk-SK" sz="1200" b="1" dirty="0">
              <a:solidFill>
                <a:srgbClr val="F79646">
                  <a:lumMod val="75000"/>
                </a:srgbClr>
              </a:solidFill>
            </a:endParaRPr>
          </a:p>
          <a:p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Oprávnené výdavky</a:t>
            </a:r>
          </a:p>
          <a:p>
            <a:endParaRPr lang="pl-P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88640"/>
            <a:ext cx="8186766" cy="59766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dirty="0" smtClean="0"/>
              <a:t>	</a:t>
            </a:r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</a:rPr>
              <a:t>Na čo si dávať pozor</a:t>
            </a:r>
          </a:p>
          <a:p>
            <a:pPr marL="0" indent="0">
              <a:buNone/>
            </a:pPr>
            <a:r>
              <a:rPr lang="sk-SK" sz="2400" u="sng" dirty="0" smtClean="0"/>
              <a:t>V Prílohe č. 9: </a:t>
            </a:r>
          </a:p>
          <a:p>
            <a:r>
              <a:rPr lang="sk-SK" sz="2800" dirty="0" smtClean="0"/>
              <a:t>vypísané pozície pre každú oblasť vrátane ich relevancie k jednotlivým aktivitám; </a:t>
            </a:r>
          </a:p>
          <a:p>
            <a:r>
              <a:rPr lang="sk-SK" sz="2800" dirty="0" smtClean="0"/>
              <a:t> kvalifikačn</a:t>
            </a:r>
            <a:r>
              <a:rPr lang="sk-SK" sz="2800" dirty="0"/>
              <a:t>é</a:t>
            </a:r>
            <a:r>
              <a:rPr lang="sk-SK" sz="2800" dirty="0" smtClean="0"/>
              <a:t> predpoklady a výška oprávnenej mzdy podľa rokov praxe;</a:t>
            </a:r>
          </a:p>
          <a:p>
            <a:r>
              <a:rPr lang="sk-SK" sz="2800" dirty="0" smtClean="0"/>
              <a:t>opis činností projektového a finančného manažéra;</a:t>
            </a:r>
          </a:p>
          <a:p>
            <a:r>
              <a:rPr lang="sk-SK" sz="2800" dirty="0" smtClean="0"/>
              <a:t>nie je potrebné dokladovať disponibilitu ľudskými zdrojmi (potrebné podrobne popísať v časti 7.4 </a:t>
            </a:r>
            <a:r>
              <a:rPr lang="sk-SK" sz="2800" dirty="0" err="1" smtClean="0"/>
              <a:t>ŽoNFP</a:t>
            </a:r>
            <a:r>
              <a:rPr lang="sk-SK" sz="2800" dirty="0" smtClean="0"/>
              <a:t>;</a:t>
            </a:r>
          </a:p>
          <a:p>
            <a:r>
              <a:rPr lang="sk-SK" sz="2800" dirty="0" smtClean="0"/>
              <a:t>možné vydať „Rozhodnutie s podmienkou“ (riadenie projektu). </a:t>
            </a:r>
          </a:p>
          <a:p>
            <a:endParaRPr lang="sk-SK" sz="3200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98021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6632"/>
            <a:ext cx="8352928" cy="6120679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11200" b="1" dirty="0" smtClean="0">
                <a:solidFill>
                  <a:srgbClr val="F79646">
                    <a:lumMod val="75000"/>
                  </a:srgbClr>
                </a:solidFill>
              </a:rPr>
              <a:t>Oprávnenosť realizácie aktivít projektu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72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sk-SK" sz="7200" b="1" dirty="0" smtClean="0">
              <a:solidFill>
                <a:srgbClr val="F79646">
                  <a:lumMod val="75000"/>
                </a:srgbClr>
              </a:solidFill>
            </a:endParaRPr>
          </a:p>
          <a:p>
            <a:r>
              <a:rPr lang="sk-SK" sz="7200" b="1" dirty="0"/>
              <a:t>Žiadateľ si vyberá minimálne jednu z nižšie uvedených aktivít</a:t>
            </a:r>
            <a:r>
              <a:rPr lang="sk-SK" sz="7200" b="1" dirty="0" smtClean="0"/>
              <a:t>:</a:t>
            </a:r>
          </a:p>
          <a:p>
            <a:endParaRPr lang="sk-SK" sz="4900" dirty="0"/>
          </a:p>
          <a:p>
            <a:pPr marL="1143000" lvl="0" indent="-1143000">
              <a:buFont typeface="+mj-lt"/>
              <a:buAutoNum type="arabicPeriod"/>
            </a:pPr>
            <a:r>
              <a:rPr lang="sk-SK" sz="6800" b="1" dirty="0">
                <a:solidFill>
                  <a:srgbClr val="00B0F0"/>
                </a:solidFill>
              </a:rPr>
              <a:t>Podpora rozvoja služieb, opatrení pre obete násilia, najmä ženy;</a:t>
            </a:r>
          </a:p>
          <a:p>
            <a:pPr marL="1143000" lvl="0" indent="-1143000">
              <a:buFont typeface="+mj-lt"/>
              <a:buAutoNum type="arabicPeriod"/>
            </a:pPr>
            <a:r>
              <a:rPr lang="sk-SK" sz="6800" dirty="0"/>
              <a:t>Podpora inštitucionálneho rozvoja špecializovaných poradenských služieb slúžiacich na boj proti všetkým formám diskriminácie, vrátane právneho poradenstva v oblasti diskriminácie na trhu práce;</a:t>
            </a:r>
          </a:p>
          <a:p>
            <a:pPr marL="1143000" lvl="0" indent="-1143000">
              <a:buFont typeface="+mj-lt"/>
              <a:buAutoNum type="arabicPeriod"/>
            </a:pPr>
            <a:r>
              <a:rPr lang="sk-SK" sz="6800" dirty="0"/>
              <a:t>Aktivity zamerané k zvýšeniu informovanosti o predchádzaní všetkých foriem diskriminácie a spôsobom ochrany pred ňou;</a:t>
            </a:r>
          </a:p>
          <a:p>
            <a:pPr marL="1143000" lvl="0" indent="-1143000">
              <a:buFont typeface="+mj-lt"/>
              <a:buAutoNum type="arabicPeriod"/>
            </a:pPr>
            <a:r>
              <a:rPr lang="sk-SK" sz="6800" dirty="0"/>
              <a:t>Podpora </a:t>
            </a:r>
            <a:r>
              <a:rPr lang="sk-SK" sz="6800" dirty="0" err="1"/>
              <a:t>senzibilizačných</a:t>
            </a:r>
            <a:r>
              <a:rPr lang="sk-SK" sz="6800" dirty="0"/>
              <a:t> a vzdelávacích aktivít zameraných na znižovanie a predchádzanie diskriminácie pre zamestnávateľov, s dôrazom na </a:t>
            </a:r>
            <a:r>
              <a:rPr lang="sk-SK" sz="6800" dirty="0" smtClean="0"/>
              <a:t>MSP*;</a:t>
            </a:r>
            <a:endParaRPr lang="sk-SK" sz="6800" dirty="0"/>
          </a:p>
          <a:p>
            <a:pPr marL="1143000" lvl="0" indent="-1143000">
              <a:buFont typeface="+mj-lt"/>
              <a:buAutoNum type="arabicPeriod"/>
            </a:pPr>
            <a:r>
              <a:rPr lang="sk-SK" sz="6800" dirty="0"/>
              <a:t>Vzdelávanie pracovníkov prvého kontaktu (zamestnancov úradov, zariadení sociálnych služieb a pod.) v oblasti predchádzania a boja so všetkými formami diskriminácie;</a:t>
            </a:r>
          </a:p>
          <a:p>
            <a:pPr marL="1143000" lvl="0" indent="-1143000">
              <a:buFont typeface="+mj-lt"/>
              <a:buAutoNum type="arabicPeriod"/>
            </a:pPr>
            <a:r>
              <a:rPr lang="sk-SK" sz="6800" dirty="0"/>
              <a:t>Podpora vzdelávania a rozširovania vedomostí zamestnancov verejnej správy o všetkých skupinách obyvateľov, ktorí sú, resp. môžu byť ohrození niektorou z foriem diskriminácie, podpora profesionálneho správania zamestnancov </a:t>
            </a:r>
            <a:r>
              <a:rPr lang="sk-SK" sz="6800" dirty="0" smtClean="0"/>
              <a:t>VS** </a:t>
            </a:r>
            <a:r>
              <a:rPr lang="sk-SK" sz="6800" dirty="0"/>
              <a:t>prostredníctvom školení a vzdelávania;</a:t>
            </a:r>
          </a:p>
          <a:p>
            <a:pPr marL="1143000" lvl="0" indent="-1143000">
              <a:buFont typeface="+mj-lt"/>
              <a:buAutoNum type="arabicPeriod"/>
            </a:pPr>
            <a:r>
              <a:rPr lang="sk-SK" sz="6800" dirty="0"/>
              <a:t>Podpora zamestnávateľov a inštitúcií pri predchádzaní diskriminácii, zavádzaní manažmentu rozmanitosti a vzdelávania k nim, vrátane uplatňovania dočasných vyrovnávacích opatrení.</a:t>
            </a:r>
          </a:p>
          <a:p>
            <a:pPr marL="0" indent="0">
              <a:buNone/>
            </a:pPr>
            <a:endParaRPr lang="sk-SK" sz="6800" dirty="0"/>
          </a:p>
          <a:p>
            <a:pPr marL="0" indent="0">
              <a:buNone/>
            </a:pPr>
            <a:r>
              <a:rPr lang="sk-SK" sz="6800" dirty="0" smtClean="0"/>
              <a:t>	Bližšie informácie k aktivitám  sú uvedené v </a:t>
            </a:r>
            <a:r>
              <a:rPr lang="sk-SK" sz="6800" b="1" dirty="0" smtClean="0">
                <a:hlinkClick r:id="rId3" action="ppaction://hlinkfile"/>
              </a:rPr>
              <a:t>Prílohe č. 9 Výzvy</a:t>
            </a:r>
            <a:endParaRPr lang="sk-SK" sz="6800" b="1" dirty="0" smtClean="0"/>
          </a:p>
          <a:p>
            <a:pPr marL="0" indent="0">
              <a:buNone/>
            </a:pPr>
            <a:r>
              <a:rPr lang="sk-SK" sz="6800" dirty="0"/>
              <a:t>	</a:t>
            </a:r>
          </a:p>
          <a:p>
            <a:pPr marL="0" indent="0">
              <a:buNone/>
            </a:pPr>
            <a:endParaRPr lang="sk-SK" sz="3800" dirty="0" smtClean="0"/>
          </a:p>
          <a:p>
            <a:pPr marL="0" indent="0">
              <a:buNone/>
            </a:pPr>
            <a:r>
              <a:rPr lang="sk-SK" sz="3800" dirty="0" smtClean="0"/>
              <a:t>	</a:t>
            </a:r>
            <a:endParaRPr lang="sk-SK" sz="2100" dirty="0"/>
          </a:p>
          <a:p>
            <a:pPr lvl="1"/>
            <a:endParaRPr lang="sk-SK" sz="900" b="1" dirty="0"/>
          </a:p>
          <a:p>
            <a:pPr marL="0" lvl="0" indent="0">
              <a:spcBef>
                <a:spcPts val="0"/>
              </a:spcBef>
              <a:buNone/>
            </a:pPr>
            <a:endParaRPr lang="sk-SK" sz="2600" b="1" dirty="0">
              <a:solidFill>
                <a:srgbClr val="F79646">
                  <a:lumMod val="75000"/>
                </a:srgbClr>
              </a:solidFill>
              <a:latin typeface="+mj-lt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043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51520" y="116633"/>
            <a:ext cx="8640960" cy="619268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sk-SK" sz="4200" b="1" dirty="0" smtClean="0">
                <a:solidFill>
                  <a:schemeClr val="accent6">
                    <a:lumMod val="75000"/>
                  </a:schemeClr>
                </a:solidFill>
              </a:rPr>
              <a:t>Na čo si dávať </a:t>
            </a:r>
            <a:r>
              <a:rPr lang="sk-SK" sz="4200" b="1" dirty="0" smtClean="0">
                <a:solidFill>
                  <a:schemeClr val="accent6">
                    <a:lumMod val="75000"/>
                  </a:schemeClr>
                </a:solidFill>
              </a:rPr>
              <a:t>pozor</a:t>
            </a:r>
          </a:p>
          <a:p>
            <a:pPr marL="0" indent="0" algn="ctr">
              <a:buNone/>
            </a:pPr>
            <a:endParaRPr lang="sk-SK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sk-SK" sz="3300" b="1" dirty="0" smtClean="0"/>
              <a:t>A1</a:t>
            </a:r>
            <a:r>
              <a:rPr lang="sk-SK" sz="3300" dirty="0" smtClean="0"/>
              <a:t>: možné realizovať pod schémou alebo akreditáciu podľa Zákona č</a:t>
            </a:r>
            <a:r>
              <a:rPr lang="sk-SK" sz="3300" dirty="0"/>
              <a:t>. 274/2017 Z. </a:t>
            </a:r>
            <a:r>
              <a:rPr lang="sk-SK" sz="3300" dirty="0" smtClean="0"/>
              <a:t>z (§ 23 a ďalej)</a:t>
            </a:r>
          </a:p>
          <a:p>
            <a:pPr marL="0" indent="0" algn="just">
              <a:buNone/>
            </a:pPr>
            <a:r>
              <a:rPr lang="sk-SK" sz="3300" b="1" dirty="0" smtClean="0"/>
              <a:t>A4 </a:t>
            </a:r>
            <a:r>
              <a:rPr lang="sk-SK" sz="3300" dirty="0" smtClean="0"/>
              <a:t>a</a:t>
            </a:r>
            <a:r>
              <a:rPr lang="sk-SK" sz="3300" b="1" dirty="0" smtClean="0"/>
              <a:t> A7</a:t>
            </a:r>
            <a:r>
              <a:rPr lang="sk-SK" sz="3300" dirty="0" smtClean="0"/>
              <a:t>: platí</a:t>
            </a:r>
            <a:r>
              <a:rPr lang="sk-SK" sz="3300" dirty="0"/>
              <a:t>, že vzdelávanie a poradenstvo v rámci nich môže realizovať každý subjekt, ktorý je oprávneným </a:t>
            </a:r>
            <a:r>
              <a:rPr lang="sk-SK" sz="3300" dirty="0" smtClean="0"/>
              <a:t>žiadateľom len </a:t>
            </a:r>
            <a:r>
              <a:rPr lang="sk-SK" sz="3300" dirty="0"/>
              <a:t>smerom </a:t>
            </a:r>
            <a:r>
              <a:rPr lang="sk-SK" sz="3300" b="1" dirty="0"/>
              <a:t>k vlastnej </a:t>
            </a:r>
            <a:r>
              <a:rPr lang="sk-SK" sz="3300" b="1" dirty="0" smtClean="0"/>
              <a:t>organizácii</a:t>
            </a:r>
          </a:p>
          <a:p>
            <a:pPr marL="0" indent="0" algn="just">
              <a:buNone/>
            </a:pPr>
            <a:r>
              <a:rPr lang="sk-SK" sz="3300" dirty="0" smtClean="0"/>
              <a:t> </a:t>
            </a:r>
          </a:p>
          <a:p>
            <a:pPr algn="just"/>
            <a:r>
              <a:rPr lang="sk-SK" sz="3300" dirty="0" smtClean="0"/>
              <a:t>Pri </a:t>
            </a:r>
            <a:r>
              <a:rPr lang="sk-SK" sz="3300" dirty="0"/>
              <a:t>aktivitách podporujúcich vzdelávanie </a:t>
            </a:r>
            <a:r>
              <a:rPr lang="sk-SK" sz="3300" dirty="0" smtClean="0"/>
              <a:t>žiadateľ uvedie </a:t>
            </a:r>
            <a:r>
              <a:rPr lang="sk-SK" sz="3300" dirty="0"/>
              <a:t>analýzu potrieb vzdelávania cieľovej skupiny. Pri tvorbe informačných materiálov zdôvodní </a:t>
            </a:r>
            <a:r>
              <a:rPr lang="sk-SK" sz="3300" dirty="0" smtClean="0"/>
              <a:t>ich potrebu </a:t>
            </a:r>
            <a:r>
              <a:rPr lang="sk-SK" sz="3300" dirty="0"/>
              <a:t>a </a:t>
            </a:r>
            <a:r>
              <a:rPr lang="sk-SK" sz="3300" dirty="0" smtClean="0"/>
              <a:t>rozsah</a:t>
            </a:r>
          </a:p>
          <a:p>
            <a:pPr algn="just"/>
            <a:r>
              <a:rPr lang="sk-SK" sz="3300" dirty="0" smtClean="0"/>
              <a:t>Pozor na obmedzenia vyplývajúce z Prílohy č. 9,  potrebné dôkladne naštudovať</a:t>
            </a:r>
            <a:endParaRPr lang="sk-SK" sz="3300" dirty="0" smtClean="0"/>
          </a:p>
        </p:txBody>
      </p:sp>
    </p:spTree>
    <p:extLst>
      <p:ext uri="{BB962C8B-B14F-4D97-AF65-F5344CB8AC3E}">
        <p14:creationId xmlns:p14="http://schemas.microsoft.com/office/powerpoint/2010/main" val="134421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424631"/>
            <a:ext cx="8424936" cy="552464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sk-SK" sz="5100" b="1" dirty="0" smtClean="0">
                <a:solidFill>
                  <a:schemeClr val="accent6">
                    <a:lumMod val="75000"/>
                  </a:schemeClr>
                </a:solidFill>
              </a:rPr>
              <a:t>Tvorba rozpočtu s podrobným </a:t>
            </a:r>
            <a:r>
              <a:rPr lang="sk-SK" sz="5100" b="1" dirty="0" smtClean="0">
                <a:solidFill>
                  <a:schemeClr val="accent6">
                    <a:lumMod val="75000"/>
                  </a:schemeClr>
                </a:solidFill>
              </a:rPr>
              <a:t>komentárom</a:t>
            </a:r>
            <a:endParaRPr lang="sk-SK" sz="5100" b="1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sk-SK" sz="45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k-SK" sz="4500" b="1" dirty="0" smtClean="0">
                <a:solidFill>
                  <a:schemeClr val="accent6">
                    <a:lumMod val="75000"/>
                  </a:schemeClr>
                </a:solidFill>
              </a:rPr>
              <a:t>Na </a:t>
            </a:r>
            <a:r>
              <a:rPr lang="sk-SK" sz="4500" b="1" dirty="0" smtClean="0">
                <a:solidFill>
                  <a:schemeClr val="accent6">
                    <a:lumMod val="75000"/>
                  </a:schemeClr>
                </a:solidFill>
              </a:rPr>
              <a:t>čo si dávať </a:t>
            </a:r>
            <a:r>
              <a:rPr lang="sk-SK" sz="4500" b="1" dirty="0" smtClean="0">
                <a:solidFill>
                  <a:schemeClr val="accent6">
                    <a:lumMod val="75000"/>
                  </a:schemeClr>
                </a:solidFill>
              </a:rPr>
              <a:t>pozor</a:t>
            </a:r>
          </a:p>
          <a:p>
            <a:pPr marL="0" indent="0" algn="ctr">
              <a:buNone/>
            </a:pPr>
            <a:endParaRPr lang="sk-SK" sz="39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k-SK" dirty="0" smtClean="0"/>
              <a:t>Správny výber </a:t>
            </a:r>
            <a:r>
              <a:rPr lang="sk-SK" dirty="0" smtClean="0"/>
              <a:t>pozície (s ohľadom na aktivity);</a:t>
            </a:r>
            <a:endParaRPr lang="sk-SK" dirty="0" smtClean="0"/>
          </a:p>
          <a:p>
            <a:r>
              <a:rPr lang="sk-SK" dirty="0" smtClean="0"/>
              <a:t>Správny výber mernej jednotky;</a:t>
            </a:r>
          </a:p>
          <a:p>
            <a:r>
              <a:rPr lang="sk-SK" dirty="0" smtClean="0"/>
              <a:t>Neobsadené pozície vynulovať;</a:t>
            </a:r>
          </a:p>
          <a:p>
            <a:r>
              <a:rPr lang="sk-SK" dirty="0" smtClean="0"/>
              <a:t>Správne zadať počet jednotiek;</a:t>
            </a:r>
          </a:p>
          <a:p>
            <a:r>
              <a:rPr lang="sk-SK" dirty="0" smtClean="0"/>
              <a:t>Podrobný komentár – podrobnejší ako je uvedené v pokynoch na </a:t>
            </a:r>
            <a:r>
              <a:rPr lang="sk-SK" dirty="0" smtClean="0"/>
              <a:t>vyplnenie;</a:t>
            </a:r>
          </a:p>
          <a:p>
            <a:r>
              <a:rPr lang="sk-SK" dirty="0" smtClean="0"/>
              <a:t>Čítať pokyny k vypĺňaniu a riadiť sa nimi;</a:t>
            </a:r>
          </a:p>
          <a:p>
            <a:r>
              <a:rPr lang="sk-SK" dirty="0" smtClean="0"/>
              <a:t>Dodržať správne nastavenie vzorc</a:t>
            </a:r>
            <a:r>
              <a:rPr lang="sk-SK" dirty="0" smtClean="0"/>
              <a:t>ov a matematické výpočty.</a:t>
            </a:r>
          </a:p>
          <a:p>
            <a:pPr marL="0" indent="0">
              <a:buNone/>
            </a:pPr>
            <a:endParaRPr lang="sk-SK" sz="3500" dirty="0"/>
          </a:p>
          <a:p>
            <a:pPr marL="0" indent="0">
              <a:buNone/>
            </a:pPr>
            <a:r>
              <a:rPr lang="sk-SK" sz="3500" b="1" dirty="0" smtClean="0"/>
              <a:t>	</a:t>
            </a:r>
            <a:r>
              <a:rPr lang="sk-SK" sz="3800" b="1" dirty="0" smtClean="0">
                <a:hlinkClick r:id="rId3" action="ppaction://hlinkfile"/>
              </a:rPr>
              <a:t>Príklad tu</a:t>
            </a:r>
            <a:endParaRPr lang="sk-SK" sz="3800" b="1" dirty="0"/>
          </a:p>
        </p:txBody>
      </p:sp>
    </p:spTree>
    <p:extLst>
      <p:ext uri="{BB962C8B-B14F-4D97-AF65-F5344CB8AC3E}">
        <p14:creationId xmlns:p14="http://schemas.microsoft.com/office/powerpoint/2010/main" val="37665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73014"/>
          </a:xfrm>
        </p:spPr>
        <p:txBody>
          <a:bodyPr>
            <a:normAutofit/>
          </a:bodyPr>
          <a:lstStyle/>
          <a:p>
            <a:pPr algn="l"/>
            <a:r>
              <a:rPr lang="sk-SK" sz="2300" b="1" dirty="0" smtClean="0">
                <a:solidFill>
                  <a:schemeClr val="accent6"/>
                </a:solidFill>
              </a:rPr>
              <a:t>			Merateľ</a:t>
            </a:r>
            <a:r>
              <a:rPr lang="sk-SK" sz="2300" b="1" dirty="0" smtClean="0">
                <a:solidFill>
                  <a:schemeClr val="accent6"/>
                </a:solidFill>
              </a:rPr>
              <a:t>né ukazovatele</a:t>
            </a:r>
            <a:r>
              <a:rPr lang="sk-SK" sz="2300" b="1" dirty="0">
                <a:solidFill>
                  <a:schemeClr val="accent6"/>
                </a:solidFill>
              </a:rPr>
              <a:t/>
            </a:r>
            <a:br>
              <a:rPr lang="sk-SK" sz="2300" b="1" dirty="0">
                <a:solidFill>
                  <a:schemeClr val="accent6"/>
                </a:solidFill>
              </a:rPr>
            </a:br>
            <a:r>
              <a:rPr lang="sk-SK" sz="2000" dirty="0" smtClean="0"/>
              <a:t>Povinné </a:t>
            </a:r>
            <a:r>
              <a:rPr lang="sk-SK" sz="2000" u="sng" dirty="0" smtClean="0"/>
              <a:t>merateľné ukazovatele </a:t>
            </a:r>
            <a:r>
              <a:rPr lang="sk-SK" sz="2000" u="sng" dirty="0"/>
              <a:t>bez príznaku</a:t>
            </a:r>
            <a:r>
              <a:rPr lang="sk-SK" sz="2000" dirty="0"/>
              <a:t>:</a:t>
            </a:r>
            <a:endParaRPr lang="sk-SK" sz="2000" dirty="0"/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711171"/>
              </p:ext>
            </p:extLst>
          </p:nvPr>
        </p:nvGraphicFramePr>
        <p:xfrm>
          <a:off x="467544" y="1138124"/>
          <a:ext cx="8229600" cy="5459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9509"/>
                <a:gridCol w="1007015"/>
                <a:gridCol w="1263076"/>
              </a:tblGrid>
              <a:tr h="315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spc="-20" dirty="0">
                          <a:effectLst/>
                        </a:rPr>
                        <a:t>Kód ukazovateľa a názov ukazovateľa</a:t>
                      </a:r>
                      <a:endParaRPr lang="sk-SK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64" marR="6416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spc="-20" dirty="0">
                          <a:effectLst/>
                        </a:rPr>
                        <a:t>Merná jednotka</a:t>
                      </a:r>
                      <a:endParaRPr lang="sk-SK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64" marR="6416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Sledovanie v rámci aktivity </a:t>
                      </a:r>
                      <a:endParaRPr lang="sk-SK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64" marR="64164" marT="0" marB="0" anchor="ctr"/>
                </a:tc>
              </a:tr>
              <a:tr h="314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spc="-20" dirty="0">
                          <a:effectLst/>
                        </a:rPr>
                        <a:t>Definícia</a:t>
                      </a:r>
                      <a:endParaRPr lang="sk-SK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64" marR="64164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704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92D050"/>
                          </a:solidFill>
                          <a:effectLst/>
                        </a:rPr>
                        <a:t>P0551 Počet zamestnávateľov/inštitúcií, ktoré po ukončení projektu poskytujú vzdelávanie/poradenstvo alebo realizujú opatrenia v oblasti prevencie a eliminácie diskriminácie: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Za poradenstvo v oblasti prevencie a eliminácie diskriminácie sa považuje právne poradenstvo v zmysle Antidiskriminačného zákona a súvisiacich zákonov, ako aj sociálne poradenstvo zamerané na sociálnu inklúziu obetí diskriminácie a násilia, najmä násilia na ženách. </a:t>
                      </a:r>
                      <a:endParaRPr lang="sk-SK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64" marR="641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počet</a:t>
                      </a:r>
                      <a:endParaRPr lang="sk-SK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64" marR="641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1, 2, 3, 4, 5, 6, 7</a:t>
                      </a:r>
                      <a:endParaRPr lang="sk-SK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64" marR="64164" marT="0" marB="0" anchor="ctr"/>
                </a:tc>
              </a:tr>
              <a:tr h="1420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solidFill>
                            <a:srgbClr val="92D050"/>
                          </a:solidFill>
                          <a:effectLst/>
                        </a:rPr>
                        <a:t>P0440  Počet účastníkov ohrozených diskrimináciou zapojených do vzdelávania alebo využívajúcich poradenstvo v oblasti prevencie a eliminácie diskriminácie: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Počet účastníkov aktivít projektov, ktorým bolo poskytnuté právne alebo sociálne poradenstvo v súvislosti s prevenciou a elimináciou diskriminácie alebo boli zapojení do vzdelávacích a osvetových aktivít v rámci OP ĽZ. </a:t>
                      </a:r>
                      <a:endParaRPr lang="sk-SK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64" marR="641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počet</a:t>
                      </a:r>
                      <a:endParaRPr lang="sk-SK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64" marR="641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1, 2, 3</a:t>
                      </a:r>
                      <a:endParaRPr lang="sk-SK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64" marR="64164" marT="0" marB="0" anchor="ctr"/>
                </a:tc>
              </a:tr>
              <a:tr h="1644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solidFill>
                            <a:srgbClr val="92D050"/>
                          </a:solidFill>
                          <a:effectLst/>
                        </a:rPr>
                        <a:t>P0743 Počet zamestnancov, ktorí využívajú výsledky projektu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Počet zamestnancov, ktorí po ukončení projektu resp. zrealizovaní aktivít projektu využívajú výstupy projektu k oprávnenej činnosti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  <a:latin typeface="Calibri"/>
                          <a:ea typeface="Times New Roman"/>
                          <a:cs typeface="Times New Roman"/>
                          <a:hlinkClick r:id="rId5" action="ppaction://hlinkfile"/>
                        </a:rPr>
                        <a:t>Priloha_c._4_Zoznam_meratelnych_ukazovatelov_a_zoznam_inych_udajov.docx</a:t>
                      </a:r>
                      <a:endParaRPr lang="sk-SK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64" marR="641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počet</a:t>
                      </a:r>
                      <a:endParaRPr lang="sk-SK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64" marR="641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4, 5, 6, 7</a:t>
                      </a:r>
                      <a:endParaRPr lang="sk-SK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64" marR="6416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085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Autofit/>
          </a:bodyPr>
          <a:lstStyle/>
          <a:p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K forme preukázania / spôsobu overenia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246043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sk-SK" sz="1900" dirty="0" smtClean="0"/>
              <a:t>Zjednodušenie preukazovania a overovania jednotlivých podmienok najmä: </a:t>
            </a:r>
          </a:p>
          <a:p>
            <a:pPr algn="just"/>
            <a:r>
              <a:rPr lang="sk-SK" sz="1900" dirty="0"/>
              <a:t>c</a:t>
            </a:r>
            <a:r>
              <a:rPr lang="sk-SK" sz="1900" dirty="0" smtClean="0"/>
              <a:t>ez </a:t>
            </a:r>
            <a:r>
              <a:rPr lang="sk-SK" sz="1900" dirty="0" err="1" smtClean="0">
                <a:hlinkClick r:id="rId5"/>
              </a:rPr>
              <a:t>www.slovensko.sk</a:t>
            </a:r>
            <a:r>
              <a:rPr lang="sk-SK" sz="1900" dirty="0" smtClean="0"/>
              <a:t> </a:t>
            </a:r>
          </a:p>
          <a:p>
            <a:pPr algn="just"/>
            <a:r>
              <a:rPr lang="sk-SK" sz="1900" dirty="0" smtClean="0"/>
              <a:t>cez ITMS2014+ </a:t>
            </a:r>
            <a:r>
              <a:rPr lang="sk-SK" sz="1900" dirty="0" smtClean="0">
                <a:solidFill>
                  <a:srgbClr val="7030A0"/>
                </a:solidFill>
              </a:rPr>
              <a:t>integračnou akciou</a:t>
            </a:r>
          </a:p>
          <a:p>
            <a:pPr algn="just">
              <a:buFontTx/>
              <a:buChar char="-"/>
            </a:pPr>
            <a:r>
              <a:rPr lang="sk-SK" sz="1900" dirty="0" smtClean="0"/>
              <a:t>Podmienky, ktoré žiadateľ preukazuje fyzicky: </a:t>
            </a:r>
          </a:p>
          <a:p>
            <a:pPr algn="just"/>
            <a:r>
              <a:rPr lang="sk-SK" sz="1900" dirty="0" smtClean="0"/>
              <a:t>Spolufinancovanie (ak relevantné)</a:t>
            </a:r>
          </a:p>
          <a:p>
            <a:pPr algn="just"/>
            <a:r>
              <a:rPr lang="sk-SK" sz="1900" dirty="0" smtClean="0"/>
              <a:t>Rozpočet projektu s podrobným komentárom</a:t>
            </a:r>
          </a:p>
          <a:p>
            <a:pPr algn="just"/>
            <a:endParaRPr lang="sk-SK" sz="1900" dirty="0"/>
          </a:p>
        </p:txBody>
      </p:sp>
    </p:spTree>
    <p:extLst>
      <p:ext uri="{BB962C8B-B14F-4D97-AF65-F5344CB8AC3E}">
        <p14:creationId xmlns:p14="http://schemas.microsoft.com/office/powerpoint/2010/main" val="698687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1268760"/>
            <a:ext cx="8186766" cy="46805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sk-SK" sz="23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300" b="1" dirty="0" smtClean="0"/>
              <a:t>Názov </a:t>
            </a:r>
            <a:r>
              <a:rPr lang="sk-SK" sz="2300" b="1" dirty="0"/>
              <a:t>výzvy: 		</a:t>
            </a:r>
            <a:endParaRPr lang="sk-SK" sz="23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400" dirty="0"/>
              <a:t>Poradenstvo a osveta v oblasti prevencie a eliminácie diskriminácie</a:t>
            </a:r>
            <a:r>
              <a:rPr lang="sk-SK" sz="2400" b="1" dirty="0"/>
              <a:t> </a:t>
            </a:r>
            <a:r>
              <a:rPr lang="sk-SK" sz="2400" b="1" dirty="0" smtClean="0"/>
              <a:t>II</a:t>
            </a:r>
            <a:endParaRPr lang="sk-SK" sz="2300" b="1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sk-SK" sz="2300" b="1" dirty="0" smtClean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300" b="1" dirty="0" smtClean="0"/>
              <a:t>Kód </a:t>
            </a:r>
            <a:r>
              <a:rPr lang="sk-SK" sz="2300" b="1" dirty="0"/>
              <a:t>výzvy: 		</a:t>
            </a:r>
            <a:r>
              <a:rPr lang="sk-SK" sz="2400" dirty="0"/>
              <a:t>OP ĽZ DOP </a:t>
            </a:r>
            <a:r>
              <a:rPr lang="sk-SK" sz="2400" dirty="0" smtClean="0"/>
              <a:t>2018/4.1.2/01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300" b="1" dirty="0" smtClean="0"/>
              <a:t>Operačný program:</a:t>
            </a:r>
            <a:r>
              <a:rPr lang="sk-SK" sz="2300" dirty="0" smtClean="0"/>
              <a:t>	Ľudské zdroje</a:t>
            </a:r>
            <a:endParaRPr lang="sk-SK" sz="2300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300" b="1" dirty="0" smtClean="0"/>
              <a:t>Poskytovateľ:	</a:t>
            </a:r>
            <a:r>
              <a:rPr lang="sk-SK" sz="2300" dirty="0" smtClean="0"/>
              <a:t>	Implementačná agentúra MPSVR SR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300" b="1" dirty="0"/>
              <a:t>Prioritná os:</a:t>
            </a:r>
            <a:r>
              <a:rPr lang="sk-SK" sz="2300" dirty="0"/>
              <a:t>		</a:t>
            </a:r>
            <a:r>
              <a:rPr lang="sk-SK" sz="2400" dirty="0"/>
              <a:t>4 Sociálne začlenenie</a:t>
            </a:r>
            <a:endParaRPr lang="sk-SK" sz="2300" dirty="0"/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sk-SK" sz="3500" b="1" dirty="0" smtClean="0">
                <a:solidFill>
                  <a:schemeClr val="accent6">
                    <a:lumMod val="75000"/>
                  </a:schemeClr>
                </a:solidFill>
              </a:rPr>
              <a:t>Formálne náležitosti</a:t>
            </a:r>
            <a:endParaRPr lang="sk-SK" sz="35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sk-SK" sz="1900" dirty="0"/>
          </a:p>
          <a:p>
            <a:pPr algn="just"/>
            <a:endParaRPr lang="sk-SK" sz="1900" dirty="0" smtClean="0"/>
          </a:p>
          <a:p>
            <a:pPr marL="0" indent="0" algn="ctr">
              <a:buNone/>
            </a:pPr>
            <a:r>
              <a:rPr lang="sk-SK" sz="2400" b="1" dirty="0" smtClean="0"/>
              <a:t>Ďakujem za pozornosť.</a:t>
            </a:r>
            <a:endParaRPr lang="sk-SK" sz="2400" b="1" dirty="0"/>
          </a:p>
        </p:txBody>
      </p:sp>
      <p:pic>
        <p:nvPicPr>
          <p:cNvPr id="5122" name="Picture 2" descr="C:\Users\sadovskama\Desktop\0ef9432d461f7c9cdbd179bbdf3582f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62000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738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620688"/>
            <a:ext cx="8424936" cy="511256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k-SK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Formálne náležitosti</a:t>
            </a:r>
            <a:endParaRPr lang="sk-SK" sz="3200" b="1" dirty="0" smtClean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k-SK" sz="2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400" b="1" dirty="0" smtClean="0"/>
              <a:t>Investičná priorita:</a:t>
            </a:r>
            <a:r>
              <a:rPr lang="sk-SK" sz="2400" dirty="0"/>
              <a:t> </a:t>
            </a:r>
            <a:r>
              <a:rPr lang="sk-SK" sz="2400" dirty="0" smtClean="0"/>
              <a:t>   4.1 </a:t>
            </a:r>
            <a:r>
              <a:rPr lang="sk-SK" sz="2400" dirty="0"/>
              <a:t>Aktívne začlenenie, a to aj s cieľom </a:t>
            </a:r>
            <a:r>
              <a:rPr lang="sk-SK" sz="2400" dirty="0" smtClean="0"/>
              <a:t>podporovať </a:t>
            </a:r>
            <a:r>
              <a:rPr lang="sk-SK" sz="2400" dirty="0"/>
              <a:t>rovnaké príležitosti a aktívnu </a:t>
            </a:r>
            <a:r>
              <a:rPr lang="sk-SK" sz="2400" dirty="0" smtClean="0"/>
              <a:t>účasť </a:t>
            </a:r>
            <a:r>
              <a:rPr lang="sk-SK" sz="2400" dirty="0"/>
              <a:t>a zlepšenie </a:t>
            </a:r>
            <a:r>
              <a:rPr lang="sk-SK" sz="2400" dirty="0" err="1" smtClean="0"/>
              <a:t>zamestnateľnosti</a:t>
            </a:r>
            <a:endParaRPr lang="sk-SK" sz="24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2400" b="1" dirty="0" smtClean="0"/>
          </a:p>
          <a:p>
            <a:pPr marL="0" indent="0">
              <a:buNone/>
            </a:pPr>
            <a:r>
              <a:rPr lang="sk-SK" sz="2400" b="1" dirty="0" smtClean="0"/>
              <a:t>Špecifický </a:t>
            </a:r>
            <a:r>
              <a:rPr lang="sk-SK" sz="2400" b="1" dirty="0"/>
              <a:t>cieľ:</a:t>
            </a:r>
            <a:r>
              <a:rPr lang="sk-SK" sz="2400" dirty="0"/>
              <a:t>	</a:t>
            </a:r>
            <a:r>
              <a:rPr lang="sk-SK" sz="2400" dirty="0" smtClean="0"/>
              <a:t>4.1.2 </a:t>
            </a:r>
            <a:r>
              <a:rPr lang="sk-SK" sz="2400" dirty="0"/>
              <a:t>Prevencia a eliminácia všetkých </a:t>
            </a:r>
            <a:r>
              <a:rPr lang="sk-SK" sz="2400" dirty="0" smtClean="0"/>
              <a:t>foriem diskriminácie</a:t>
            </a:r>
          </a:p>
          <a:p>
            <a:pPr marL="0" indent="0">
              <a:buNone/>
            </a:pPr>
            <a:endParaRPr lang="sk-SK" sz="24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400" b="1" dirty="0" smtClean="0"/>
              <a:t>Fond</a:t>
            </a:r>
            <a:r>
              <a:rPr lang="sk-SK" sz="2400" b="1" dirty="0"/>
              <a:t>:</a:t>
            </a:r>
            <a:r>
              <a:rPr lang="sk-SK" sz="2400" dirty="0"/>
              <a:t>			Európsky sociálny </a:t>
            </a:r>
            <a:r>
              <a:rPr lang="sk-SK" sz="2400" dirty="0" smtClean="0"/>
              <a:t>fond</a:t>
            </a:r>
            <a:endParaRPr lang="sk-SK" sz="24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24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it-IT" sz="2400" b="1" dirty="0" smtClean="0"/>
              <a:t>Schéma </a:t>
            </a:r>
            <a:r>
              <a:rPr lang="it-IT" sz="2400" b="1" dirty="0"/>
              <a:t>pomoci de </a:t>
            </a:r>
            <a:r>
              <a:rPr lang="it-IT" sz="2400" b="1" dirty="0" smtClean="0"/>
              <a:t>minimis</a:t>
            </a:r>
            <a:r>
              <a:rPr lang="sk-SK" sz="2400" b="1" dirty="0" smtClean="0"/>
              <a:t>: </a:t>
            </a:r>
            <a:r>
              <a:rPr lang="sk-SK" sz="2400" dirty="0" smtClean="0"/>
              <a:t>uplatňuje sa schéma </a:t>
            </a:r>
            <a:r>
              <a:rPr lang="sk-SK" sz="2400" b="1" dirty="0"/>
              <a:t>DM č. 1/2015</a:t>
            </a:r>
          </a:p>
        </p:txBody>
      </p:sp>
    </p:spTree>
    <p:extLst>
      <p:ext uri="{BB962C8B-B14F-4D97-AF65-F5344CB8AC3E}">
        <p14:creationId xmlns:p14="http://schemas.microsoft.com/office/powerpoint/2010/main" val="25221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1268760"/>
            <a:ext cx="8186766" cy="4464496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sk-SK" sz="2500" b="1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sk-SK" sz="25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sk-SK" sz="2500" b="1" dirty="0" smtClean="0">
                <a:solidFill>
                  <a:prstClr val="black"/>
                </a:solidFill>
              </a:rPr>
              <a:t>Vyhlásenie </a:t>
            </a:r>
            <a:r>
              <a:rPr lang="sk-SK" sz="2500" b="1" dirty="0">
                <a:solidFill>
                  <a:prstClr val="black"/>
                </a:solidFill>
              </a:rPr>
              <a:t>výzvy:</a:t>
            </a:r>
            <a:r>
              <a:rPr lang="sk-SK" sz="2500" dirty="0">
                <a:solidFill>
                  <a:prstClr val="black"/>
                </a:solidFill>
              </a:rPr>
              <a:t>	</a:t>
            </a:r>
            <a:r>
              <a:rPr lang="sk-SK" sz="2500" dirty="0" smtClean="0">
                <a:solidFill>
                  <a:prstClr val="black"/>
                </a:solidFill>
              </a:rPr>
              <a:t>26.02.2018</a:t>
            </a:r>
          </a:p>
          <a:p>
            <a:pPr marL="0" lvl="0" indent="0">
              <a:spcBef>
                <a:spcPts val="0"/>
              </a:spcBef>
              <a:buNone/>
            </a:pPr>
            <a:endParaRPr lang="sk-SK" sz="25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sk-SK" sz="2500" b="1" dirty="0">
                <a:solidFill>
                  <a:prstClr val="black"/>
                </a:solidFill>
              </a:rPr>
              <a:t>Typ výzvy:</a:t>
            </a:r>
            <a:r>
              <a:rPr lang="sk-SK" sz="2500" dirty="0">
                <a:solidFill>
                  <a:prstClr val="black"/>
                </a:solidFill>
              </a:rPr>
              <a:t>		</a:t>
            </a:r>
            <a:r>
              <a:rPr lang="sk-SK" sz="2500" dirty="0" smtClean="0">
                <a:solidFill>
                  <a:prstClr val="black"/>
                </a:solidFill>
              </a:rPr>
              <a:t>otvorená</a:t>
            </a:r>
          </a:p>
          <a:p>
            <a:pPr marL="0" lvl="0" indent="0">
              <a:spcBef>
                <a:spcPts val="0"/>
              </a:spcBef>
              <a:buNone/>
            </a:pPr>
            <a:endParaRPr lang="sk-SK" sz="25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sk-SK" sz="2500" b="1" dirty="0" smtClean="0">
                <a:solidFill>
                  <a:prstClr val="black"/>
                </a:solidFill>
              </a:rPr>
              <a:t>Termíny uzavretia kôl výzvy sú:</a:t>
            </a:r>
            <a:r>
              <a:rPr lang="sk-SK" sz="2500" dirty="0" smtClean="0">
                <a:solidFill>
                  <a:prstClr val="black"/>
                </a:solidFill>
              </a:rPr>
              <a:t> 	1. kola – </a:t>
            </a:r>
            <a:r>
              <a:rPr lang="sk-SK" sz="2500" dirty="0" smtClean="0"/>
              <a:t>23.04.2018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sk-SK" sz="2500" dirty="0" smtClean="0"/>
              <a:t>					2. kola – 14.08.2018						3. kola – 14.11.2018</a:t>
            </a:r>
            <a:endParaRPr lang="sk-SK" sz="25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sk-SK" sz="25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sk-SK" sz="2500" b="1" dirty="0"/>
          </a:p>
          <a:p>
            <a:pPr marL="0" indent="0">
              <a:spcBef>
                <a:spcPts val="0"/>
              </a:spcBef>
              <a:buNone/>
            </a:pPr>
            <a:endParaRPr lang="sk-SK" sz="2100" dirty="0" smtClean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Časový 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harmonogram konania o ŽoNFP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13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51520" y="1124744"/>
            <a:ext cx="8474798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sz="2600" b="1" dirty="0" smtClean="0">
                <a:solidFill>
                  <a:srgbClr val="000000"/>
                </a:solidFill>
              </a:rPr>
              <a:t>Forma príspevku</a:t>
            </a:r>
            <a:r>
              <a:rPr lang="sk-SK" sz="2600" dirty="0" smtClean="0">
                <a:solidFill>
                  <a:srgbClr val="000000"/>
                </a:solidFill>
              </a:rPr>
              <a:t>: Nenávratný grant (</a:t>
            </a:r>
            <a:r>
              <a:rPr lang="sk-SK" sz="2600" dirty="0"/>
              <a:t>nenávratný finančný </a:t>
            </a:r>
            <a:r>
              <a:rPr lang="sk-SK" sz="2600" dirty="0" smtClean="0"/>
              <a:t>príspevok) </a:t>
            </a:r>
          </a:p>
          <a:p>
            <a:pPr marL="0" indent="0">
              <a:buNone/>
            </a:pPr>
            <a:endParaRPr lang="sk-SK" sz="2600" b="1" dirty="0" smtClean="0"/>
          </a:p>
          <a:p>
            <a:pPr marL="0" indent="0">
              <a:buNone/>
            </a:pPr>
            <a:r>
              <a:rPr lang="sk-SK" sz="2600" b="1" dirty="0"/>
              <a:t>A</a:t>
            </a:r>
            <a:r>
              <a:rPr lang="sk-SK" sz="2600" b="1" dirty="0" smtClean="0"/>
              <a:t>lokácia</a:t>
            </a:r>
            <a:r>
              <a:rPr lang="sk-SK" sz="2600" dirty="0"/>
              <a:t>: 10 000 </a:t>
            </a:r>
            <a:r>
              <a:rPr lang="sk-SK" sz="2600" dirty="0" err="1"/>
              <a:t>000</a:t>
            </a:r>
            <a:r>
              <a:rPr lang="sk-SK" sz="2600" dirty="0"/>
              <a:t> </a:t>
            </a:r>
            <a:r>
              <a:rPr lang="sk-SK" sz="2600" dirty="0" smtClean="0"/>
              <a:t>EUR z</a:t>
            </a:r>
            <a:r>
              <a:rPr lang="sk-SK" sz="2600" dirty="0"/>
              <a:t> </a:t>
            </a:r>
            <a:r>
              <a:rPr lang="sk-SK" sz="2600" dirty="0" smtClean="0"/>
              <a:t>toho</a:t>
            </a:r>
          </a:p>
          <a:p>
            <a:pPr marL="0" indent="0">
              <a:buNone/>
            </a:pPr>
            <a:endParaRPr lang="sk-SK" sz="2600" dirty="0"/>
          </a:p>
          <a:p>
            <a:pPr marL="0" indent="0">
              <a:buNone/>
            </a:pPr>
            <a:r>
              <a:rPr lang="sk-SK" sz="2600" dirty="0" smtClean="0"/>
              <a:t>7</a:t>
            </a:r>
            <a:r>
              <a:rPr lang="sk-SK" sz="2600" dirty="0"/>
              <a:t> 000 </a:t>
            </a:r>
            <a:r>
              <a:rPr lang="sk-SK" sz="2600" dirty="0" err="1"/>
              <a:t>000</a:t>
            </a:r>
            <a:r>
              <a:rPr lang="sk-SK" sz="2600" dirty="0"/>
              <a:t> EUR na menej rozvinuté regióny </a:t>
            </a:r>
            <a:r>
              <a:rPr lang="sk-SK" sz="2600" dirty="0" smtClean="0"/>
              <a:t>(MRR, LDR) a</a:t>
            </a:r>
            <a:r>
              <a:rPr lang="sk-SK" sz="2600" dirty="0"/>
              <a:t> </a:t>
            </a:r>
            <a:endParaRPr lang="sk-SK" sz="2600" dirty="0" smtClean="0"/>
          </a:p>
          <a:p>
            <a:pPr marL="0" indent="0">
              <a:buNone/>
            </a:pPr>
            <a:r>
              <a:rPr lang="sk-SK" sz="2600" dirty="0" smtClean="0"/>
              <a:t>3</a:t>
            </a:r>
            <a:r>
              <a:rPr lang="sk-SK" sz="2600" dirty="0"/>
              <a:t> 000 </a:t>
            </a:r>
            <a:r>
              <a:rPr lang="sk-SK" sz="2600" dirty="0" err="1"/>
              <a:t>000</a:t>
            </a:r>
            <a:r>
              <a:rPr lang="sk-SK" sz="2600" dirty="0"/>
              <a:t> EUR na viac rozvinuté </a:t>
            </a:r>
            <a:r>
              <a:rPr lang="sk-SK" sz="2600" dirty="0" smtClean="0"/>
              <a:t>regióny (VRR, MDR)</a:t>
            </a:r>
            <a:endParaRPr lang="sk-SK" sz="2600" dirty="0"/>
          </a:p>
          <a:p>
            <a:pPr marL="0" indent="0">
              <a:buNone/>
            </a:pPr>
            <a:endParaRPr lang="sk-SK" sz="2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600" b="1" dirty="0">
                <a:solidFill>
                  <a:srgbClr val="000000"/>
                </a:solidFill>
              </a:rPr>
              <a:t>Minimálna výška príspevku: </a:t>
            </a:r>
            <a:r>
              <a:rPr lang="sk-SK" sz="2600" dirty="0" smtClean="0"/>
              <a:t> 	                 50 000 €</a:t>
            </a:r>
            <a:endParaRPr lang="sk-SK" sz="2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600" b="1" dirty="0">
                <a:solidFill>
                  <a:srgbClr val="000000"/>
                </a:solidFill>
              </a:rPr>
              <a:t>Maximálna výška príspevku: </a:t>
            </a:r>
            <a:r>
              <a:rPr lang="sk-SK" sz="2600" b="1" dirty="0" smtClean="0">
                <a:solidFill>
                  <a:srgbClr val="000000"/>
                </a:solidFill>
              </a:rPr>
              <a:t>                 </a:t>
            </a:r>
            <a:r>
              <a:rPr lang="sk-SK" sz="2600" dirty="0" smtClean="0"/>
              <a:t>200</a:t>
            </a:r>
            <a:r>
              <a:rPr lang="sk-SK" sz="2600" dirty="0"/>
              <a:t> 000 </a:t>
            </a:r>
            <a:r>
              <a:rPr lang="sk-SK" sz="2600" dirty="0">
                <a:solidFill>
                  <a:srgbClr val="000000"/>
                </a:solidFill>
              </a:rPr>
              <a:t>€ </a:t>
            </a:r>
            <a:endParaRPr lang="sk-SK" sz="2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k-SK" sz="2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000" b="1" dirty="0" smtClean="0">
                <a:solidFill>
                  <a:srgbClr val="000000"/>
                </a:solidFill>
              </a:rPr>
              <a:t>Maximálna výška príspevku</a:t>
            </a:r>
            <a:r>
              <a:rPr lang="sk-SK" sz="2000" b="1" dirty="0"/>
              <a:t> pre subjekty s udelenou akreditáciou  pri realizácii aktivity 1</a:t>
            </a:r>
            <a:r>
              <a:rPr lang="sk-SK" sz="2500" dirty="0"/>
              <a:t>: </a:t>
            </a:r>
            <a:r>
              <a:rPr lang="sk-SK" sz="2500" dirty="0" smtClean="0"/>
              <a:t>            500 </a:t>
            </a:r>
            <a:r>
              <a:rPr lang="sk-SK" sz="2500" dirty="0"/>
              <a:t>000 €</a:t>
            </a:r>
          </a:p>
          <a:p>
            <a:pPr marL="0" indent="0">
              <a:buNone/>
            </a:pPr>
            <a:endParaRPr lang="sk-SK" sz="23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600" b="1" dirty="0">
                <a:solidFill>
                  <a:srgbClr val="000000"/>
                </a:solidFill>
              </a:rPr>
              <a:t>Minimálna dĺžka realizácie projektu:</a:t>
            </a:r>
            <a:r>
              <a:rPr lang="sk-SK" sz="2600" dirty="0">
                <a:solidFill>
                  <a:srgbClr val="000000"/>
                </a:solidFill>
              </a:rPr>
              <a:t> </a:t>
            </a:r>
            <a:r>
              <a:rPr lang="sk-SK" sz="2600" dirty="0" smtClean="0">
                <a:solidFill>
                  <a:srgbClr val="000000"/>
                </a:solidFill>
              </a:rPr>
              <a:t>                12 </a:t>
            </a:r>
            <a:r>
              <a:rPr lang="sk-SK" sz="2600" dirty="0">
                <a:solidFill>
                  <a:srgbClr val="000000"/>
                </a:solidFill>
              </a:rPr>
              <a:t>mesiacov </a:t>
            </a:r>
          </a:p>
          <a:p>
            <a:pPr marL="0" indent="0">
              <a:buNone/>
            </a:pPr>
            <a:r>
              <a:rPr lang="sk-SK" sz="2600" b="1" dirty="0">
                <a:solidFill>
                  <a:srgbClr val="000000"/>
                </a:solidFill>
              </a:rPr>
              <a:t>Maximálna dĺžka realizácie projektu: </a:t>
            </a:r>
            <a:r>
              <a:rPr lang="sk-SK" sz="2600" b="1" dirty="0" smtClean="0">
                <a:solidFill>
                  <a:srgbClr val="000000"/>
                </a:solidFill>
              </a:rPr>
              <a:t>                </a:t>
            </a:r>
            <a:r>
              <a:rPr lang="sk-SK" sz="2600" dirty="0" smtClean="0">
                <a:solidFill>
                  <a:srgbClr val="000000"/>
                </a:solidFill>
              </a:rPr>
              <a:t>48 mesiacov</a:t>
            </a:r>
            <a:endParaRPr lang="sk-SK" sz="26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k-SK" sz="16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26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2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600" dirty="0" smtClean="0"/>
              <a:t>Oprávnené </a:t>
            </a:r>
            <a:r>
              <a:rPr lang="sk-SK" sz="2600" dirty="0"/>
              <a:t>obdobie sa začína najskôr odo dňa, v ktorom Zmluva o poskytnutí NFP </a:t>
            </a:r>
            <a:endParaRPr lang="sk-SK" sz="2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600" dirty="0" smtClean="0"/>
              <a:t>nadobudla</a:t>
            </a:r>
            <a:r>
              <a:rPr lang="sk-SK" sz="2600" dirty="0"/>
              <a:t> účinnosť, a trvá do </a:t>
            </a:r>
            <a:r>
              <a:rPr lang="sk-SK" sz="2600" dirty="0" smtClean="0"/>
              <a:t>31.12.2023.</a:t>
            </a:r>
            <a:endParaRPr lang="sk-SK" sz="2600" b="1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30263" y="116632"/>
            <a:ext cx="8229600" cy="1287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sk-SK" sz="2400" b="1" dirty="0" smtClean="0">
                <a:solidFill>
                  <a:srgbClr val="F79646">
                    <a:lumMod val="75000"/>
                  </a:srgbClr>
                </a:solidFill>
              </a:rPr>
              <a:t>Výška </a:t>
            </a:r>
            <a:r>
              <a:rPr lang="sk-SK" sz="2400" b="1" dirty="0">
                <a:solidFill>
                  <a:srgbClr val="F79646">
                    <a:lumMod val="75000"/>
                  </a:srgbClr>
                </a:solidFill>
              </a:rPr>
              <a:t>príspevku a časová oprávnenosť realizácie </a:t>
            </a:r>
            <a:r>
              <a:rPr lang="sk-SK" sz="2400" b="1" dirty="0" smtClean="0">
                <a:solidFill>
                  <a:srgbClr val="F79646">
                    <a:lumMod val="75000"/>
                  </a:srgbClr>
                </a:solidFill>
              </a:rPr>
              <a:t>projektu</a:t>
            </a:r>
          </a:p>
          <a:p>
            <a:pPr lvl="0">
              <a:spcBef>
                <a:spcPts val="0"/>
              </a:spcBef>
            </a:pPr>
            <a:endParaRPr lang="sk-SK" sz="24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7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116632"/>
            <a:ext cx="8424936" cy="6696744"/>
          </a:xfrm>
        </p:spPr>
        <p:txBody>
          <a:bodyPr>
            <a:normAutofit fontScale="55000" lnSpcReduction="2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5100" b="1" dirty="0" smtClean="0">
                <a:solidFill>
                  <a:srgbClr val="F79646">
                    <a:lumMod val="75000"/>
                  </a:srgbClr>
                </a:solidFill>
              </a:rPr>
              <a:t>Podmienky poskytnutia príspevku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38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sk-SK" sz="3800" b="1" dirty="0" smtClean="0">
                <a:solidFill>
                  <a:srgbClr val="F79646">
                    <a:lumMod val="75000"/>
                  </a:srgbClr>
                </a:solidFill>
              </a:rPr>
              <a:t>Oprávnený žiadateľ</a:t>
            </a:r>
          </a:p>
          <a:p>
            <a:pPr marL="0" indent="0">
              <a:buNone/>
            </a:pPr>
            <a:endParaRPr lang="sk-SK" sz="3800" b="1" dirty="0"/>
          </a:p>
          <a:p>
            <a:r>
              <a:rPr lang="sk-SK" sz="3800" b="1" dirty="0" smtClean="0"/>
              <a:t>Oprávnenými žiadateľmi sú nasledovné subjekty: </a:t>
            </a:r>
            <a:endParaRPr lang="sk-SK" sz="4200" b="1" dirty="0" smtClean="0"/>
          </a:p>
          <a:p>
            <a:pPr lvl="0">
              <a:buFont typeface="Wingdings" pitchFamily="2" charset="2"/>
              <a:buChar char="ü"/>
            </a:pPr>
            <a:r>
              <a:rPr lang="sk-SK" sz="3800" dirty="0"/>
              <a:t>zamestnávatelia – podnikateľské </a:t>
            </a:r>
            <a:r>
              <a:rPr lang="sk-SK" sz="3800" dirty="0" smtClean="0"/>
              <a:t>subjekty</a:t>
            </a:r>
            <a:endParaRPr lang="sk-SK" sz="3800" dirty="0"/>
          </a:p>
          <a:p>
            <a:pPr lvl="0">
              <a:buFont typeface="Wingdings" pitchFamily="2" charset="2"/>
              <a:buChar char="ü"/>
            </a:pPr>
            <a:r>
              <a:rPr lang="sk-SK" sz="3800" dirty="0"/>
              <a:t>obce, mestá a právnická osoba, ktorej zakladateľom alebo zriaďovateľom je obec alebo mesto </a:t>
            </a:r>
          </a:p>
          <a:p>
            <a:pPr lvl="0">
              <a:buFont typeface="Wingdings" pitchFamily="2" charset="2"/>
              <a:buChar char="ü"/>
            </a:pPr>
            <a:r>
              <a:rPr lang="sk-SK" sz="3800" dirty="0"/>
              <a:t>VÚC a právnické osoby, ktorých zakladateľom alebo zriaďovateľom je VÚC </a:t>
            </a:r>
          </a:p>
          <a:p>
            <a:pPr lvl="0">
              <a:buFont typeface="Wingdings" pitchFamily="2" charset="2"/>
              <a:buChar char="ü"/>
            </a:pPr>
            <a:r>
              <a:rPr lang="sk-SK" sz="3800" dirty="0"/>
              <a:t>občianske združenia</a:t>
            </a:r>
          </a:p>
          <a:p>
            <a:pPr lvl="0">
              <a:buFont typeface="Wingdings" pitchFamily="2" charset="2"/>
              <a:buChar char="ü"/>
            </a:pPr>
            <a:r>
              <a:rPr lang="sk-SK" sz="3800" dirty="0"/>
              <a:t>neziskové organizácie poskytujúce všeobecne prospešné služby</a:t>
            </a:r>
          </a:p>
          <a:p>
            <a:pPr lvl="0">
              <a:buFont typeface="Wingdings" pitchFamily="2" charset="2"/>
              <a:buChar char="ü"/>
            </a:pPr>
            <a:r>
              <a:rPr lang="sk-SK" sz="3800" dirty="0"/>
              <a:t>nadácie</a:t>
            </a:r>
          </a:p>
          <a:p>
            <a:pPr lvl="0">
              <a:buFont typeface="Wingdings" pitchFamily="2" charset="2"/>
              <a:buChar char="ü"/>
            </a:pPr>
            <a:r>
              <a:rPr lang="sk-SK" sz="3800" dirty="0"/>
              <a:t>záujmové združenia právnických osôb</a:t>
            </a:r>
          </a:p>
          <a:p>
            <a:pPr lvl="0">
              <a:buFont typeface="Wingdings" pitchFamily="2" charset="2"/>
              <a:buChar char="ü"/>
            </a:pPr>
            <a:r>
              <a:rPr lang="sk-SK" sz="3800" dirty="0"/>
              <a:t>združenia miest a obcí</a:t>
            </a:r>
          </a:p>
          <a:p>
            <a:pPr lvl="0">
              <a:buFont typeface="Wingdings" pitchFamily="2" charset="2"/>
              <a:buChar char="ü"/>
            </a:pPr>
            <a:r>
              <a:rPr lang="sk-SK" sz="3800" dirty="0"/>
              <a:t>štátne rozpočtové organizácie</a:t>
            </a:r>
          </a:p>
          <a:p>
            <a:pPr lvl="0">
              <a:buFont typeface="Wingdings" pitchFamily="2" charset="2"/>
              <a:buChar char="ü"/>
            </a:pPr>
            <a:r>
              <a:rPr lang="sk-SK" sz="3800" dirty="0"/>
              <a:t>štátne príspevkové organizácie </a:t>
            </a:r>
            <a:endParaRPr lang="sk-SK" sz="3600" dirty="0"/>
          </a:p>
          <a:p>
            <a:pPr marL="0" lvl="0" indent="0">
              <a:spcBef>
                <a:spcPts val="0"/>
              </a:spcBef>
              <a:buNone/>
            </a:pPr>
            <a:endParaRPr lang="sk-SK" sz="2600" b="1" dirty="0">
              <a:solidFill>
                <a:srgbClr val="F79646">
                  <a:lumMod val="75000"/>
                </a:srgbClr>
              </a:solidFill>
              <a:latin typeface="+mj-lt"/>
            </a:endParaRPr>
          </a:p>
          <a:p>
            <a:pPr marL="0" indent="0">
              <a:buNone/>
            </a:pPr>
            <a:r>
              <a:rPr lang="sk-SK" sz="2900" dirty="0" smtClean="0"/>
              <a:t>               </a:t>
            </a:r>
            <a:r>
              <a:rPr lang="sk-SK" sz="3400" dirty="0" smtClean="0"/>
              <a:t>Podrobnejšie informácie spolu s legislatívnymi odkazmi  sú uvedené v </a:t>
            </a:r>
            <a:r>
              <a:rPr lang="sk-SK" sz="3400" b="1" dirty="0" smtClean="0"/>
              <a:t>Prílohe   	č. 9 Výzvy</a:t>
            </a:r>
          </a:p>
        </p:txBody>
      </p:sp>
    </p:spTree>
    <p:extLst>
      <p:ext uri="{BB962C8B-B14F-4D97-AF65-F5344CB8AC3E}">
        <p14:creationId xmlns:p14="http://schemas.microsoft.com/office/powerpoint/2010/main" val="32177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88641"/>
            <a:ext cx="8186766" cy="626469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sk-SK" sz="5100" b="1" dirty="0" smtClean="0">
                <a:solidFill>
                  <a:schemeClr val="accent6">
                    <a:lumMod val="75000"/>
                  </a:schemeClr>
                </a:solidFill>
              </a:rPr>
              <a:t>Na čo si dávať pozor</a:t>
            </a:r>
          </a:p>
          <a:p>
            <a:pPr marL="0" indent="0" algn="ctr">
              <a:buNone/>
            </a:pPr>
            <a:endParaRPr lang="sk-SK" sz="5100" b="1" dirty="0" smtClean="0"/>
          </a:p>
          <a:p>
            <a:pPr marL="0" indent="0">
              <a:buNone/>
            </a:pPr>
            <a:r>
              <a:rPr lang="sk-SK" dirty="0" smtClean="0"/>
              <a:t>Zároveň žiadateľ: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vznikol minimálne </a:t>
            </a:r>
            <a:r>
              <a:rPr lang="sk-SK" dirty="0"/>
              <a:t>1 rok pred vyhlásením výzvy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dirty="0" smtClean="0"/>
              <a:t>a </a:t>
            </a:r>
            <a:r>
              <a:rPr lang="sk-SK" b="1" dirty="0"/>
              <a:t>zároveň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je </a:t>
            </a:r>
            <a:r>
              <a:rPr lang="sk-SK" dirty="0"/>
              <a:t>oprávnený vykonávať dané činnosti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dirty="0" smtClean="0"/>
              <a:t>a </a:t>
            </a:r>
            <a:r>
              <a:rPr lang="sk-SK" b="1" dirty="0"/>
              <a:t>zároveň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vykonával </a:t>
            </a:r>
            <a:r>
              <a:rPr lang="sk-SK" dirty="0"/>
              <a:t>činnosti súvisiace s aktivitami navrhovanými v </a:t>
            </a:r>
            <a:r>
              <a:rPr lang="sk-SK" dirty="0" err="1"/>
              <a:t>ŽoNFP</a:t>
            </a:r>
            <a:r>
              <a:rPr lang="sk-SK" dirty="0"/>
              <a:t> a pracoval s oprávnenou cieľovou skupinou minimálne 12 mesiacov pred vyhlásením </a:t>
            </a:r>
            <a:r>
              <a:rPr lang="sk-SK" dirty="0" smtClean="0"/>
              <a:t>výzvy (Príloha č. 11)</a:t>
            </a:r>
            <a:r>
              <a:rPr lang="sk-SK" dirty="0"/>
              <a:t> </a:t>
            </a:r>
          </a:p>
          <a:p>
            <a:pPr marL="0" indent="0">
              <a:buNone/>
            </a:pPr>
            <a:r>
              <a:rPr lang="sk-SK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6300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424631"/>
            <a:ext cx="8186766" cy="5596657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k-SK" sz="5800" b="1" dirty="0">
                <a:solidFill>
                  <a:srgbClr val="F79646">
                    <a:lumMod val="75000"/>
                  </a:srgbClr>
                </a:solidFill>
              </a:rPr>
              <a:t>Podmienky poskytnutia </a:t>
            </a:r>
            <a:r>
              <a:rPr lang="sk-SK" sz="5800" b="1" dirty="0" smtClean="0">
                <a:solidFill>
                  <a:srgbClr val="F79646">
                    <a:lumMod val="75000"/>
                  </a:srgbClr>
                </a:solidFill>
              </a:rPr>
              <a:t>príspevku</a:t>
            </a:r>
            <a:endParaRPr lang="sk-SK" sz="5800" b="1" dirty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sk-SK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sk-SK" sz="4400" b="1" dirty="0" smtClean="0">
                <a:solidFill>
                  <a:srgbClr val="F79646">
                    <a:lumMod val="75000"/>
                  </a:srgbClr>
                </a:solidFill>
              </a:rPr>
              <a:t>Oprávnené územie 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44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algn="just"/>
            <a:r>
              <a:rPr lang="sk-SK" dirty="0"/>
              <a:t>Pre realizáciu projektu je oprávneným územím celé územie Slovenskej republiky, pričom Bratislavský samosprávny kraj spadá pod VRR a ostatné územie pod </a:t>
            </a:r>
            <a:r>
              <a:rPr lang="sk-SK" dirty="0" smtClean="0"/>
              <a:t>MRR. </a:t>
            </a:r>
            <a:r>
              <a:rPr lang="sk-SK" u="sng" dirty="0" smtClean="0"/>
              <a:t>Pre posudzovanie územnej oprávnenosti je dôležité miesto výkonu aktivít.</a:t>
            </a:r>
          </a:p>
          <a:p>
            <a:pPr marL="0" indent="0" algn="just">
              <a:buNone/>
            </a:pPr>
            <a:endParaRPr lang="sk-SK" u="sng" dirty="0" smtClean="0"/>
          </a:p>
          <a:p>
            <a:pPr algn="just"/>
            <a:r>
              <a:rPr lang="sk-SK" dirty="0" smtClean="0"/>
              <a:t>Žiadateľ </a:t>
            </a:r>
            <a:r>
              <a:rPr lang="sk-SK" dirty="0"/>
              <a:t>je oprávnený predložiť v rámci jedného kola iba jednu osobitnú </a:t>
            </a:r>
            <a:r>
              <a:rPr lang="sk-SK" dirty="0" err="1"/>
              <a:t>ŽoNFP</a:t>
            </a:r>
            <a:r>
              <a:rPr lang="sk-SK" dirty="0"/>
              <a:t> pre </a:t>
            </a:r>
            <a:r>
              <a:rPr lang="sk-SK" dirty="0" smtClean="0"/>
              <a:t>MRR </a:t>
            </a:r>
            <a:r>
              <a:rPr lang="sk-SK" b="1" dirty="0"/>
              <a:t>a/alebo</a:t>
            </a:r>
            <a:r>
              <a:rPr lang="sk-SK" dirty="0"/>
              <a:t> jednu osobitnú </a:t>
            </a:r>
            <a:r>
              <a:rPr lang="sk-SK" dirty="0" err="1"/>
              <a:t>ŽoNFP</a:t>
            </a:r>
            <a:r>
              <a:rPr lang="sk-SK" dirty="0"/>
              <a:t> </a:t>
            </a:r>
            <a:r>
              <a:rPr lang="sk-SK" dirty="0" smtClean="0"/>
              <a:t>VRR </a:t>
            </a:r>
          </a:p>
          <a:p>
            <a:pPr marL="0" indent="0" algn="just">
              <a:buNone/>
            </a:pPr>
            <a:endParaRPr lang="sk-SK" dirty="0"/>
          </a:p>
          <a:p>
            <a:pPr algn="just"/>
            <a:r>
              <a:rPr lang="sk-SK" dirty="0"/>
              <a:t>V rámci nasledujúcich kôl môže žiadateľ predložiť ďalšiu žiadosť iba v prípade, ak nemá už schválený NFP na základe </a:t>
            </a:r>
            <a:r>
              <a:rPr lang="sk-SK" dirty="0" err="1"/>
              <a:t>ŽoNFP</a:t>
            </a:r>
            <a:r>
              <a:rPr lang="sk-SK" dirty="0"/>
              <a:t> predloženej v rámci predchádzajúcich kôl pre rovnakú cieľovú skupinu,  rovnaké územie, rovnaké obdobie a  na rovnaké aktivity.</a:t>
            </a:r>
          </a:p>
        </p:txBody>
      </p:sp>
    </p:spTree>
    <p:extLst>
      <p:ext uri="{BB962C8B-B14F-4D97-AF65-F5344CB8AC3E}">
        <p14:creationId xmlns:p14="http://schemas.microsoft.com/office/powerpoint/2010/main" val="27410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260648"/>
            <a:ext cx="8546806" cy="6264696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2700" b="1" dirty="0" smtClean="0">
                <a:solidFill>
                  <a:schemeClr val="accent6">
                    <a:lumMod val="75000"/>
                  </a:schemeClr>
                </a:solidFill>
              </a:rPr>
              <a:t>Podmienky poskytnutia príspevku</a:t>
            </a:r>
            <a:endParaRPr lang="sk-SK" sz="23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</a:rPr>
              <a:t>Financovanie projektu – menej rozvinutý región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24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sk-SK" sz="24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654300" y="1425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569160"/>
              </p:ext>
            </p:extLst>
          </p:nvPr>
        </p:nvGraphicFramePr>
        <p:xfrm>
          <a:off x="395537" y="1052736"/>
          <a:ext cx="8291263" cy="49898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35756"/>
                <a:gridCol w="1741165"/>
                <a:gridCol w="1741165"/>
                <a:gridCol w="1673177"/>
              </a:tblGrid>
              <a:tr h="1523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Kategória žiadateľa</a:t>
                      </a:r>
                      <a:endParaRPr lang="sk-SK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Zdroj financovania NFP</a:t>
                      </a:r>
                      <a:endParaRPr lang="sk-SK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Výška financovania z celkových oprávnených výdavkov (%)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Výška spolufinancovania zo zdrojov žiadateľa z celkových oprávnených výdavkov (%)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5270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sk-SK" sz="1400">
                          <a:effectLst/>
                        </a:rPr>
                        <a:t> organizácia štátnej správy 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zdroj EÚ ESF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85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0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645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ŠR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15</a:t>
                      </a:r>
                      <a:endParaRPr lang="sk-SK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62964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sk-SK" sz="1400" dirty="0">
                          <a:effectLst/>
                        </a:rPr>
                        <a:t>ostatné subjekty verejnej správy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sk-SK" sz="1400" dirty="0">
                          <a:effectLst/>
                        </a:rPr>
                        <a:t>obec / vyšší územný celok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sk-SK" sz="1400" dirty="0">
                          <a:effectLst/>
                        </a:rPr>
                        <a:t>mimovládna nezisková organizácia</a:t>
                      </a:r>
                      <a:endParaRPr lang="sk-SK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zdroj EÚ ESF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85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5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240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ŠR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10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87251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sk-SK" sz="1400">
                          <a:effectLst/>
                        </a:rPr>
                        <a:t>prijímateľ zo súkromného sektora mimo schém štátnej pomoci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zdroj EÚ ESF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85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10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25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ŠR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5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87251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sk-SK" sz="1800" dirty="0">
                          <a:solidFill>
                            <a:srgbClr val="FF0000"/>
                          </a:solidFill>
                          <a:effectLst/>
                        </a:rPr>
                        <a:t>prijímateľ v rámci schém pomoci </a:t>
                      </a:r>
                      <a:r>
                        <a:rPr lang="sk-SK" sz="1800" dirty="0" err="1">
                          <a:solidFill>
                            <a:srgbClr val="FF0000"/>
                          </a:solidFill>
                          <a:effectLst/>
                        </a:rPr>
                        <a:t>de</a:t>
                      </a:r>
                      <a:r>
                        <a:rPr lang="sk-SK" sz="1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sk-SK" sz="1800" dirty="0" err="1">
                          <a:solidFill>
                            <a:srgbClr val="FF0000"/>
                          </a:solidFill>
                          <a:effectLst/>
                        </a:rPr>
                        <a:t>minimis</a:t>
                      </a:r>
                      <a:endParaRPr lang="sk-SK" sz="18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zdroj EÚ ESF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85</a:t>
                      </a:r>
                      <a:endParaRPr lang="sk-SK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sk-SK" sz="18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25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ŠR</a:t>
                      </a:r>
                      <a:endParaRPr lang="sk-SK" sz="14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15</a:t>
                      </a:r>
                      <a:endParaRPr lang="sk-SK" sz="1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2706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2706688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812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3592</TotalTime>
  <Words>751</Words>
  <Application>Microsoft Office PowerPoint</Application>
  <PresentationFormat>Prezentácia na obrazovke (4:3)</PresentationFormat>
  <Paragraphs>277</Paragraphs>
  <Slides>20</Slides>
  <Notes>20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Motív Office</vt:lpstr>
      <vt:lpstr>Výzva  OP ĽZ DOP 2018/4.1.2/01</vt:lpstr>
      <vt:lpstr>Formálne náležitosti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   Merateľné ukazovatele Povinné merateľné ukazovatele bez príznaku:</vt:lpstr>
      <vt:lpstr>K forme preukázania / spôsobu overenia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Sedálová Barbora</dc:creator>
  <cp:lastModifiedBy>sadovskama</cp:lastModifiedBy>
  <cp:revision>193</cp:revision>
  <cp:lastPrinted>2017-01-23T08:47:29Z</cp:lastPrinted>
  <dcterms:created xsi:type="dcterms:W3CDTF">2016-05-18T06:39:42Z</dcterms:created>
  <dcterms:modified xsi:type="dcterms:W3CDTF">2018-03-14T15:26:55Z</dcterms:modified>
</cp:coreProperties>
</file>